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9"/>
  </p:notesMasterIdLst>
  <p:sldIdLst>
    <p:sldId id="281" r:id="rId3"/>
    <p:sldId id="257" r:id="rId4"/>
    <p:sldId id="272" r:id="rId5"/>
    <p:sldId id="265" r:id="rId6"/>
    <p:sldId id="259" r:id="rId7"/>
    <p:sldId id="262" r:id="rId8"/>
    <p:sldId id="273" r:id="rId9"/>
    <p:sldId id="260" r:id="rId10"/>
    <p:sldId id="275" r:id="rId11"/>
    <p:sldId id="261" r:id="rId12"/>
    <p:sldId id="276" r:id="rId13"/>
    <p:sldId id="267" r:id="rId14"/>
    <p:sldId id="279" r:id="rId15"/>
    <p:sldId id="268" r:id="rId16"/>
    <p:sldId id="269" r:id="rId17"/>
    <p:sldId id="27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45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80" autoAdjust="0"/>
    <p:restoredTop sz="87539" autoAdjust="0"/>
  </p:normalViewPr>
  <p:slideViewPr>
    <p:cSldViewPr snapToGrid="0" snapToObjects="1" showGuides="1">
      <p:cViewPr>
        <p:scale>
          <a:sx n="84" d="100"/>
          <a:sy n="84" d="100"/>
        </p:scale>
        <p:origin x="960" y="-3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39D6D-207D-4670-8589-4BEC423B32F0}" type="datetimeFigureOut">
              <a:rPr lang="en-GB" smtClean="0"/>
              <a:t>05/03/2017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745B4-086E-4836-9C5F-776B6AA4C130}" type="slidenum">
              <a:rPr lang="en-GB" smtClean="0"/>
              <a:t>‹#›</a:t>
            </a:fld>
            <a:endParaRPr lang="en-GB"/>
          </a:p>
        </p:txBody>
      </p:sp>
    </p:spTree>
    <p:extLst>
      <p:ext uri="{BB962C8B-B14F-4D97-AF65-F5344CB8AC3E}">
        <p14:creationId xmlns:p14="http://schemas.microsoft.com/office/powerpoint/2010/main" val="238633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a:t>
            </a:r>
            <a:r>
              <a:rPr lang="en-GB" baseline="0" dirty="0"/>
              <a:t> squirrels are the only squirrel species native to the UK. Once widespread across the islands, they are now under threat of extinction as populations have declined rapidly since the introduction of the grey squirrel, which first came over in 1876. The larger, American, grey squirrel outcompetes the red squirrel for food and habitat, as well as carrying squirrel pox virus, which can kill red squirrels within a matter of weeks. Greys also live in much higher densities and cause considerable damage to tree bark. They feed on hazelnuts, which are also eaten by red squirrels and dormice. </a:t>
            </a:r>
          </a:p>
          <a:p>
            <a:endParaRPr lang="en-GB" baseline="0" dirty="0"/>
          </a:p>
          <a:p>
            <a:r>
              <a:rPr lang="en-GB" baseline="0" dirty="0"/>
              <a:t>It is estimated there are 140,000 red squirrels remaining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Local and regional red squirrel conservation initiatives have made significant progress in halting the decline of the red squirrel populations and controlling the spread of grey squirrel populations. As</a:t>
            </a:r>
            <a:r>
              <a:rPr lang="en-US" sz="1200" kern="1200" baseline="0" dirty="0">
                <a:solidFill>
                  <a:schemeClr val="tx1"/>
                </a:solidFill>
                <a:effectLst/>
                <a:latin typeface="+mn-lt"/>
                <a:ea typeface="+mn-ea"/>
                <a:cs typeface="+mn-cs"/>
              </a:rPr>
              <a:t> the red squirrel populations begin to recover, it’s time to increase the scale of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Constant conservation effort</a:t>
            </a:r>
            <a:r>
              <a:rPr lang="en-US" sz="1200" kern="1200" dirty="0">
                <a:solidFill>
                  <a:schemeClr val="tx1"/>
                </a:solidFill>
                <a:effectLst/>
                <a:latin typeface="+mn-lt"/>
                <a:ea typeface="+mn-ea"/>
                <a:cs typeface="+mn-cs"/>
              </a:rPr>
              <a:t> is likely to be needed for as long as grey squirrels are present nearby.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2</a:t>
            </a:fld>
            <a:endParaRPr lang="en-GB"/>
          </a:p>
        </p:txBody>
      </p:sp>
    </p:spTree>
    <p:extLst>
      <p:ext uri="{BB962C8B-B14F-4D97-AF65-F5344CB8AC3E}">
        <p14:creationId xmlns:p14="http://schemas.microsoft.com/office/powerpoint/2010/main" val="2391253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kern="1200" dirty="0">
                <a:solidFill>
                  <a:schemeClr val="tx1"/>
                </a:solidFill>
                <a:effectLst/>
                <a:latin typeface="+mn-lt"/>
                <a:ea typeface="+mn-ea"/>
                <a:cs typeface="+mn-cs"/>
              </a:rPr>
              <a:t>Kielder Forest</a:t>
            </a:r>
          </a:p>
          <a:p>
            <a:pPr fontAlgn="base"/>
            <a:r>
              <a:rPr lang="en-GB" sz="1200" kern="1200" dirty="0">
                <a:solidFill>
                  <a:schemeClr val="tx1"/>
                </a:solidFill>
                <a:effectLst/>
                <a:latin typeface="+mn-lt"/>
                <a:ea typeface="+mn-ea"/>
                <a:cs typeface="+mn-cs"/>
              </a:rPr>
              <a:t>Kielder, Uswayford and Kidland forests are the only grey-squirrel free woodlands in England. Red Squirrels United is targeting their conservation work in this area to prevent colonisation of these woodlands by grey squirrels and protect red squirrel populations.</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Formby</a:t>
            </a:r>
          </a:p>
          <a:p>
            <a:pPr fontAlgn="base"/>
            <a:r>
              <a:rPr lang="en-GB" sz="1200" kern="1200" dirty="0">
                <a:solidFill>
                  <a:schemeClr val="tx1"/>
                </a:solidFill>
                <a:effectLst/>
                <a:latin typeface="+mn-lt"/>
                <a:ea typeface="+mn-ea"/>
                <a:cs typeface="+mn-cs"/>
              </a:rPr>
              <a:t>This isolated red squirrel population has expanded to the edges of Liverpool, Southport and Scarisbrick, greatly reducing their vulnerability to extinction. Red Squirrels United is managing grey squirrel populations in this area to benefit these red squirrels.</a:t>
            </a:r>
          </a:p>
          <a:p>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11</a:t>
            </a:fld>
            <a:endParaRPr lang="en-GB"/>
          </a:p>
        </p:txBody>
      </p:sp>
    </p:spTree>
    <p:extLst>
      <p:ext uri="{BB962C8B-B14F-4D97-AF65-F5344CB8AC3E}">
        <p14:creationId xmlns:p14="http://schemas.microsoft.com/office/powerpoint/2010/main" val="876094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RSU brings together community groups and conservation organisations.</a:t>
            </a:r>
          </a:p>
          <a:p>
            <a:endParaRPr lang="en-GB" dirty="0"/>
          </a:p>
          <a:p>
            <a:r>
              <a:rPr lang="en-GB" dirty="0"/>
              <a:t>The work being carried out by community groups is great, and the red is really starting to make a comeback, which makes RSU very timely</a:t>
            </a:r>
            <a:r>
              <a:rPr lang="en-GB" baseline="0" dirty="0"/>
              <a:t> as it’s time to unite and take a joined up approach if we want to really start to make a big difference across the UK.</a:t>
            </a:r>
            <a:endParaRPr lang="en-GB" dirty="0"/>
          </a:p>
          <a:p>
            <a:endParaRPr lang="en-GB" dirty="0"/>
          </a:p>
          <a:p>
            <a:r>
              <a:rPr lang="en-GB" dirty="0"/>
              <a:t>This project</a:t>
            </a:r>
            <a:r>
              <a:rPr lang="en-GB" baseline="0" dirty="0"/>
              <a:t> is the first time we’ve made a joined up national effort towards conserving red squirrels. It is jointly funded by the European Commission as part of their LIFE programme for the environment and the National Lottery’s Heritage Lottery Fund for protecting the UK’s heritage.</a:t>
            </a:r>
          </a:p>
          <a:p>
            <a:endParaRPr lang="en-GB" baseline="0" dirty="0"/>
          </a:p>
          <a:p>
            <a:r>
              <a:rPr lang="en-GB" baseline="0" dirty="0"/>
              <a:t>Red Squirrels United is a scientifically robust programme of conservation, focussing around nine main stronghold areas of red squirrel populations.</a:t>
            </a:r>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3</a:t>
            </a:fld>
            <a:endParaRPr lang="en-GB"/>
          </a:p>
        </p:txBody>
      </p:sp>
    </p:spTree>
    <p:extLst>
      <p:ext uri="{BB962C8B-B14F-4D97-AF65-F5344CB8AC3E}">
        <p14:creationId xmlns:p14="http://schemas.microsoft.com/office/powerpoint/2010/main" val="39737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being carried out by community groups is great, and the red is really starting to make a comeback, which makes RSU very timely</a:t>
            </a:r>
            <a:r>
              <a:rPr lang="en-GB" baseline="0" dirty="0"/>
              <a:t> as it’s time to unite and take a joined up approach if we want to really start to make a big difference across the UK.</a:t>
            </a:r>
            <a:endParaRPr lang="en-GB" dirty="0"/>
          </a:p>
          <a:p>
            <a:endParaRPr lang="en-GB" dirty="0"/>
          </a:p>
          <a:p>
            <a:r>
              <a:rPr lang="en-GB" dirty="0"/>
              <a:t>This project</a:t>
            </a:r>
            <a:r>
              <a:rPr lang="en-GB" baseline="0" dirty="0"/>
              <a:t> is the first time we’ve made a joined up national effort towards conserving red squirrels. It is jointly funded by the European Commission as part of their LIFE programme for the environment and the National Lottery’s Heritage Lottery Fund for protecting the UK’s heritage.</a:t>
            </a:r>
          </a:p>
          <a:p>
            <a:endParaRPr lang="en-GB" baseline="0" dirty="0"/>
          </a:p>
          <a:p>
            <a:r>
              <a:rPr lang="en-GB" baseline="0" dirty="0"/>
              <a:t>Red Squirrels United is a scientifically robust programme of conservation, focussing around nine main stronghold areas of red squirrel populations.</a:t>
            </a:r>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4</a:t>
            </a:fld>
            <a:endParaRPr lang="en-GB"/>
          </a:p>
        </p:txBody>
      </p:sp>
    </p:spTree>
    <p:extLst>
      <p:ext uri="{BB962C8B-B14F-4D97-AF65-F5344CB8AC3E}">
        <p14:creationId xmlns:p14="http://schemas.microsoft.com/office/powerpoint/2010/main" val="391949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map shows the main conservation areas that we’re working in for Red Squirrels United.</a:t>
            </a:r>
            <a:r>
              <a:rPr lang="en-GB" baseline="0" dirty="0"/>
              <a:t> I’ll go round area by area to give a bit more information on the work we’ll be carrying out over the next three years.</a:t>
            </a:r>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5</a:t>
            </a:fld>
            <a:endParaRPr lang="en-GB"/>
          </a:p>
        </p:txBody>
      </p:sp>
    </p:spTree>
    <p:extLst>
      <p:ext uri="{BB962C8B-B14F-4D97-AF65-F5344CB8AC3E}">
        <p14:creationId xmlns:p14="http://schemas.microsoft.com/office/powerpoint/2010/main" val="83145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kern="1200" dirty="0">
                <a:solidFill>
                  <a:schemeClr val="tx1"/>
                </a:solidFill>
                <a:effectLst/>
                <a:latin typeface="+mn-lt"/>
                <a:ea typeface="+mn-ea"/>
                <a:cs typeface="+mn-cs"/>
              </a:rPr>
              <a:t>Mourne mountains</a:t>
            </a:r>
          </a:p>
          <a:p>
            <a:pPr fontAlgn="base"/>
            <a:r>
              <a:rPr lang="en-GB" sz="1200" kern="1200" dirty="0">
                <a:solidFill>
                  <a:schemeClr val="tx1"/>
                </a:solidFill>
                <a:effectLst/>
                <a:latin typeface="+mn-lt"/>
                <a:ea typeface="+mn-ea"/>
                <a:cs typeface="+mn-cs"/>
              </a:rPr>
              <a:t>It is likely that grey squirrels have entered this area from the north, as the Mourne Mountains and the sea form a natural barrier in other directions. Red Squirrels United is eradicating grey squirrels from the Mourne Mountains to provide a refuge for red squirrels.</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Glens of Antrim</a:t>
            </a:r>
          </a:p>
          <a:p>
            <a:pPr fontAlgn="base"/>
            <a:r>
              <a:rPr lang="en-GB" sz="1200" kern="1200" dirty="0">
                <a:solidFill>
                  <a:schemeClr val="tx1"/>
                </a:solidFill>
                <a:effectLst/>
                <a:latin typeface="+mn-lt"/>
                <a:ea typeface="+mn-ea"/>
                <a:cs typeface="+mn-cs"/>
              </a:rPr>
              <a:t>Red squirrel conservation is being carried out by volunteers in the Glens of Antrim. Red Squirrels United will provide them with additional support to enable continued grey squirrel management.</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Fermanagh</a:t>
            </a:r>
          </a:p>
          <a:p>
            <a:pPr fontAlgn="base"/>
            <a:r>
              <a:rPr lang="en-GB" sz="1200" kern="1200" dirty="0">
                <a:solidFill>
                  <a:schemeClr val="tx1"/>
                </a:solidFill>
                <a:effectLst/>
                <a:latin typeface="+mn-lt"/>
                <a:ea typeface="+mn-ea"/>
                <a:cs typeface="+mn-cs"/>
              </a:rPr>
              <a:t>Fermanagh holds the most westerly population of red squirrels in Northern Ireland. Red Squirrels United is raising awareness in this area through community engagement and support local volunteer groups.</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North West of Northern Ireland</a:t>
            </a:r>
          </a:p>
          <a:p>
            <a:pPr fontAlgn="base"/>
            <a:r>
              <a:rPr lang="en-GB" sz="1200" kern="1200" dirty="0">
                <a:solidFill>
                  <a:schemeClr val="tx1"/>
                </a:solidFill>
                <a:effectLst/>
                <a:latin typeface="+mn-lt"/>
                <a:ea typeface="+mn-ea"/>
                <a:cs typeface="+mn-cs"/>
              </a:rPr>
              <a:t>Red squirrel populations remain in Derry and Strabane. Red Squirrels United is recruiting volunteers to help with red squirrel conservation and providing support to establish local red squirrel groups.</a:t>
            </a:r>
          </a:p>
          <a:p>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6</a:t>
            </a:fld>
            <a:endParaRPr lang="en-GB"/>
          </a:p>
        </p:txBody>
      </p:sp>
    </p:spTree>
    <p:extLst>
      <p:ext uri="{BB962C8B-B14F-4D97-AF65-F5344CB8AC3E}">
        <p14:creationId xmlns:p14="http://schemas.microsoft.com/office/powerpoint/2010/main" val="63477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Rainbows meeting Geoffrey the squirrel</a:t>
            </a:r>
          </a:p>
          <a:p>
            <a:r>
              <a:rPr lang="en-GB" dirty="0"/>
              <a:t>Grassroots challenge with the young farmers</a:t>
            </a:r>
          </a:p>
          <a:p>
            <a:r>
              <a:rPr lang="en-GB" dirty="0"/>
              <a:t>Trap</a:t>
            </a:r>
          </a:p>
        </p:txBody>
      </p:sp>
      <p:sp>
        <p:nvSpPr>
          <p:cNvPr id="4" name="Slide Number Placeholder 3"/>
          <p:cNvSpPr>
            <a:spLocks noGrp="1"/>
          </p:cNvSpPr>
          <p:nvPr>
            <p:ph type="sldNum" sz="quarter" idx="10"/>
          </p:nvPr>
        </p:nvSpPr>
        <p:spPr/>
        <p:txBody>
          <a:bodyPr/>
          <a:lstStyle/>
          <a:p>
            <a:fld id="{015745B4-086E-4836-9C5F-776B6AA4C130}" type="slidenum">
              <a:rPr lang="en-GB" smtClean="0"/>
              <a:t>7</a:t>
            </a:fld>
            <a:endParaRPr lang="en-GB"/>
          </a:p>
        </p:txBody>
      </p:sp>
    </p:spTree>
    <p:extLst>
      <p:ext uri="{BB962C8B-B14F-4D97-AF65-F5344CB8AC3E}">
        <p14:creationId xmlns:p14="http://schemas.microsoft.com/office/powerpoint/2010/main" val="50694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Wales, there are 3</a:t>
            </a:r>
            <a:r>
              <a:rPr lang="en-GB" baseline="0" dirty="0"/>
              <a:t> main focal areas. </a:t>
            </a:r>
          </a:p>
          <a:p>
            <a:endParaRPr lang="en-GB" baseline="0" dirty="0"/>
          </a:p>
          <a:p>
            <a:pPr lvl="0" fontAlgn="base"/>
            <a:r>
              <a:rPr lang="en-GB" sz="1200" kern="1200" dirty="0">
                <a:solidFill>
                  <a:schemeClr val="tx1"/>
                </a:solidFill>
                <a:effectLst/>
                <a:latin typeface="+mn-lt"/>
                <a:ea typeface="+mn-ea"/>
                <a:cs typeface="+mn-cs"/>
              </a:rPr>
              <a:t>Gwynedd</a:t>
            </a:r>
          </a:p>
          <a:p>
            <a:pPr fontAlgn="base"/>
            <a:r>
              <a:rPr lang="en-GB" sz="1200" kern="1200" dirty="0">
                <a:solidFill>
                  <a:schemeClr val="tx1"/>
                </a:solidFill>
                <a:effectLst/>
                <a:latin typeface="+mn-lt"/>
                <a:ea typeface="+mn-ea"/>
                <a:cs typeface="+mn-cs"/>
              </a:rPr>
              <a:t>The Isle of Anglesey is the only Welsh county that does not contain grey squirrels following successful eradication. 60% of Welsh red squirrels are now found on the island and they are beginning to recolonise mainland woodlands. Red Squirrels United is supporting a new grey squirrel control effort in Gwynedd to prevent grey squirrels from recolonising the island and to allow the red squirrel population to expand.</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Clocaenog</a:t>
            </a:r>
          </a:p>
          <a:p>
            <a:pPr fontAlgn="base"/>
            <a:r>
              <a:rPr lang="en-GB" sz="1200" kern="1200" dirty="0">
                <a:solidFill>
                  <a:schemeClr val="tx1"/>
                </a:solidFill>
                <a:effectLst/>
                <a:latin typeface="+mn-lt"/>
                <a:ea typeface="+mn-ea"/>
                <a:cs typeface="+mn-cs"/>
              </a:rPr>
              <a:t>Clocaenog forest once held the largest population of red squirrels in Wales, but numbers have dramatically decreased. Red Squirrels United is focussing on community engagement to raise awareness of red squirrels and increasing the presence of red squirrels in the area through grey squirrel population management.</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Tywi Forest</a:t>
            </a:r>
          </a:p>
          <a:p>
            <a:pPr fontAlgn="base"/>
            <a:r>
              <a:rPr lang="en-GB" sz="1200" kern="1200" dirty="0">
                <a:solidFill>
                  <a:schemeClr val="tx1"/>
                </a:solidFill>
                <a:effectLst/>
                <a:latin typeface="+mn-lt"/>
                <a:ea typeface="+mn-ea"/>
                <a:cs typeface="+mn-cs"/>
              </a:rPr>
              <a:t>Tywi forest holds the last remaining red squirrel population in south Wales. Red Squirrels United is increasing the presence of red squirrels in the forest through grey squirrel population management and raising awareness of red squirrels through community engagement.</a:t>
            </a:r>
          </a:p>
          <a:p>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8</a:t>
            </a:fld>
            <a:endParaRPr lang="en-GB"/>
          </a:p>
        </p:txBody>
      </p:sp>
    </p:spTree>
    <p:extLst>
      <p:ext uri="{BB962C8B-B14F-4D97-AF65-F5344CB8AC3E}">
        <p14:creationId xmlns:p14="http://schemas.microsoft.com/office/powerpoint/2010/main" val="279132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from a camera trap</a:t>
            </a:r>
          </a:p>
          <a:p>
            <a:r>
              <a:rPr lang="en-GB" dirty="0"/>
              <a:t>Mid Wales red squirrel partnership at a fair</a:t>
            </a:r>
          </a:p>
        </p:txBody>
      </p:sp>
      <p:sp>
        <p:nvSpPr>
          <p:cNvPr id="4" name="Slide Number Placeholder 3"/>
          <p:cNvSpPr>
            <a:spLocks noGrp="1"/>
          </p:cNvSpPr>
          <p:nvPr>
            <p:ph type="sldNum" sz="quarter" idx="10"/>
          </p:nvPr>
        </p:nvSpPr>
        <p:spPr/>
        <p:txBody>
          <a:bodyPr/>
          <a:lstStyle/>
          <a:p>
            <a:fld id="{015745B4-086E-4836-9C5F-776B6AA4C130}" type="slidenum">
              <a:rPr lang="en-GB" smtClean="0"/>
              <a:t>9</a:t>
            </a:fld>
            <a:endParaRPr lang="en-GB"/>
          </a:p>
        </p:txBody>
      </p:sp>
    </p:spTree>
    <p:extLst>
      <p:ext uri="{BB962C8B-B14F-4D97-AF65-F5344CB8AC3E}">
        <p14:creationId xmlns:p14="http://schemas.microsoft.com/office/powerpoint/2010/main" val="89304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kern="1200" dirty="0">
                <a:solidFill>
                  <a:schemeClr val="tx1"/>
                </a:solidFill>
                <a:effectLst/>
                <a:latin typeface="+mn-lt"/>
                <a:ea typeface="+mn-ea"/>
                <a:cs typeface="+mn-cs"/>
              </a:rPr>
              <a:t>Kielder Forest</a:t>
            </a:r>
          </a:p>
          <a:p>
            <a:pPr fontAlgn="base"/>
            <a:r>
              <a:rPr lang="en-GB" sz="1200" kern="1200" dirty="0">
                <a:solidFill>
                  <a:schemeClr val="tx1"/>
                </a:solidFill>
                <a:effectLst/>
                <a:latin typeface="+mn-lt"/>
                <a:ea typeface="+mn-ea"/>
                <a:cs typeface="+mn-cs"/>
              </a:rPr>
              <a:t>Kielder, Uswayford and Kidland forests are the only grey-squirrel free woodlands in England. Red Squirrels United is targeting their conservation work in this area to prevent colonisation of these woodlands by grey squirrels and protect red squirrel populations.</a:t>
            </a:r>
          </a:p>
          <a:p>
            <a:pPr fontAlgn="base"/>
            <a:r>
              <a:rPr lang="en-GB" sz="1200" kern="1200" dirty="0">
                <a:solidFill>
                  <a:schemeClr val="tx1"/>
                </a:solidFill>
                <a:effectLst/>
                <a:latin typeface="+mn-lt"/>
                <a:ea typeface="+mn-ea"/>
                <a:cs typeface="+mn-cs"/>
              </a:rPr>
              <a:t> </a:t>
            </a:r>
          </a:p>
          <a:p>
            <a:pPr lvl="0" fontAlgn="base"/>
            <a:r>
              <a:rPr lang="en-GB" sz="1200" kern="1200" dirty="0">
                <a:solidFill>
                  <a:schemeClr val="tx1"/>
                </a:solidFill>
                <a:effectLst/>
                <a:latin typeface="+mn-lt"/>
                <a:ea typeface="+mn-ea"/>
                <a:cs typeface="+mn-cs"/>
              </a:rPr>
              <a:t>Formby</a:t>
            </a:r>
          </a:p>
          <a:p>
            <a:pPr fontAlgn="base"/>
            <a:r>
              <a:rPr lang="en-GB" sz="1200" kern="1200" dirty="0">
                <a:solidFill>
                  <a:schemeClr val="tx1"/>
                </a:solidFill>
                <a:effectLst/>
                <a:latin typeface="+mn-lt"/>
                <a:ea typeface="+mn-ea"/>
                <a:cs typeface="+mn-cs"/>
              </a:rPr>
              <a:t>This isolated red squirrel population has expanded to the edges of Liverpool, Southport and Scarisbrick, greatly reducing their vulnerability to extinction. Red Squirrels United is managing grey squirrel populations in this area to benefit these red squirrels.</a:t>
            </a:r>
          </a:p>
          <a:p>
            <a:endParaRPr lang="en-GB" dirty="0"/>
          </a:p>
        </p:txBody>
      </p:sp>
      <p:sp>
        <p:nvSpPr>
          <p:cNvPr id="4" name="Slide Number Placeholder 3"/>
          <p:cNvSpPr>
            <a:spLocks noGrp="1"/>
          </p:cNvSpPr>
          <p:nvPr>
            <p:ph type="sldNum" sz="quarter" idx="10"/>
          </p:nvPr>
        </p:nvSpPr>
        <p:spPr/>
        <p:txBody>
          <a:bodyPr/>
          <a:lstStyle/>
          <a:p>
            <a:fld id="{015745B4-086E-4836-9C5F-776B6AA4C130}" type="slidenum">
              <a:rPr lang="en-GB" smtClean="0"/>
              <a:t>10</a:t>
            </a:fld>
            <a:endParaRPr lang="en-GB"/>
          </a:p>
        </p:txBody>
      </p:sp>
    </p:spTree>
    <p:extLst>
      <p:ext uri="{BB962C8B-B14F-4D97-AF65-F5344CB8AC3E}">
        <p14:creationId xmlns:p14="http://schemas.microsoft.com/office/powerpoint/2010/main" val="292322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03552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6887278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pic>
        <p:nvPicPr>
          <p:cNvPr id="2" name="Picture 1"/>
          <p:cNvPicPr>
            <a:picLocks noChangeAspect="1"/>
          </p:cNvPicPr>
          <p:nvPr userDrawn="1"/>
        </p:nvPicPr>
        <p:blipFill>
          <a:blip r:embed="rId4"/>
          <a:stretch>
            <a:fillRect/>
          </a:stretch>
        </p:blipFill>
        <p:spPr>
          <a:xfrm>
            <a:off x="1030777" y="154291"/>
            <a:ext cx="839586" cy="607036"/>
          </a:xfrm>
          <a:prstGeom prst="rect">
            <a:avLst/>
          </a:prstGeom>
        </p:spPr>
      </p:pic>
      <p:pic>
        <p:nvPicPr>
          <p:cNvPr id="12" name="Picture 11"/>
          <p:cNvPicPr>
            <a:picLocks noChangeAspect="1"/>
          </p:cNvPicPr>
          <p:nvPr userDrawn="1"/>
        </p:nvPicPr>
        <p:blipFill>
          <a:blip r:embed="rId5"/>
          <a:stretch>
            <a:fillRect/>
          </a:stretch>
        </p:blipFill>
        <p:spPr>
          <a:xfrm>
            <a:off x="6982691" y="113991"/>
            <a:ext cx="953054" cy="647336"/>
          </a:xfrm>
          <a:prstGeom prst="rect">
            <a:avLst/>
          </a:prstGeom>
        </p:spPr>
      </p:pic>
      <p:sp>
        <p:nvSpPr>
          <p:cNvPr id="5" name="TextBox 4"/>
          <p:cNvSpPr txBox="1"/>
          <p:nvPr userDrawn="1"/>
        </p:nvSpPr>
        <p:spPr>
          <a:xfrm>
            <a:off x="4064924" y="6309359"/>
            <a:ext cx="4006734" cy="307777"/>
          </a:xfrm>
          <a:prstGeom prst="rect">
            <a:avLst/>
          </a:prstGeom>
          <a:noFill/>
        </p:spPr>
        <p:txBody>
          <a:bodyPr wrap="square" rtlCol="0">
            <a:spAutoFit/>
          </a:bodyPr>
          <a:lstStyle/>
          <a:p>
            <a:pPr algn="r"/>
            <a:r>
              <a:rPr lang="en-GB" sz="1400" dirty="0">
                <a:solidFill>
                  <a:schemeClr val="bg1"/>
                </a:solidFill>
              </a:rPr>
              <a:t>LIFE14 NAT/UK/000467</a:t>
            </a:r>
          </a:p>
        </p:txBody>
      </p:sp>
    </p:spTree>
    <p:extLst>
      <p:ext uri="{BB962C8B-B14F-4D97-AF65-F5344CB8AC3E}">
        <p14:creationId xmlns:p14="http://schemas.microsoft.com/office/powerpoint/2010/main" val="128254382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457200" rtl="0" eaLnBrk="1" latinLnBrk="0" hangingPunct="1">
        <a:spcBef>
          <a:spcPct val="0"/>
        </a:spcBef>
        <a:buNone/>
        <a:defRPr sz="3500" b="0" i="0" kern="1200">
          <a:solidFill>
            <a:schemeClr val="tx1"/>
          </a:solidFill>
          <a:latin typeface="FuturaMed"/>
          <a:ea typeface="+mj-ea"/>
          <a:cs typeface="FuturaMe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3999" cy="6857464"/>
          </a:xfrm>
          <a:prstGeom prst="rect">
            <a:avLst/>
          </a:prstGeom>
        </p:spPr>
      </p:pic>
      <p:sp>
        <p:nvSpPr>
          <p:cNvPr id="2" name="Title Placeholder 1"/>
          <p:cNvSpPr>
            <a:spLocks noGrp="1"/>
          </p:cNvSpPr>
          <p:nvPr>
            <p:ph type="title"/>
          </p:nvPr>
        </p:nvSpPr>
        <p:spPr>
          <a:xfrm>
            <a:off x="1233995" y="2762"/>
            <a:ext cx="7035289"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9" name="Picture 8"/>
          <p:cNvPicPr>
            <a:picLocks noChangeAspect="1"/>
          </p:cNvPicPr>
          <p:nvPr userDrawn="1"/>
        </p:nvPicPr>
        <p:blipFill>
          <a:blip r:embed="rId4"/>
          <a:stretch>
            <a:fillRect/>
          </a:stretch>
        </p:blipFill>
        <p:spPr>
          <a:xfrm>
            <a:off x="814202" y="6052832"/>
            <a:ext cx="839586" cy="607036"/>
          </a:xfrm>
          <a:prstGeom prst="rect">
            <a:avLst/>
          </a:prstGeom>
        </p:spPr>
      </p:pic>
      <p:pic>
        <p:nvPicPr>
          <p:cNvPr id="10" name="Picture 9"/>
          <p:cNvPicPr>
            <a:picLocks noChangeAspect="1"/>
          </p:cNvPicPr>
          <p:nvPr userDrawn="1"/>
        </p:nvPicPr>
        <p:blipFill>
          <a:blip r:embed="rId5"/>
          <a:stretch>
            <a:fillRect/>
          </a:stretch>
        </p:blipFill>
        <p:spPr>
          <a:xfrm>
            <a:off x="7555825" y="6002832"/>
            <a:ext cx="953054" cy="647336"/>
          </a:xfrm>
          <a:prstGeom prst="rect">
            <a:avLst/>
          </a:prstGeom>
        </p:spPr>
      </p:pic>
    </p:spTree>
    <p:extLst>
      <p:ext uri="{BB962C8B-B14F-4D97-AF65-F5344CB8AC3E}">
        <p14:creationId xmlns:p14="http://schemas.microsoft.com/office/powerpoint/2010/main" val="924023217"/>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457200" rtl="0" eaLnBrk="1" latinLnBrk="0" hangingPunct="1">
        <a:spcBef>
          <a:spcPct val="0"/>
        </a:spcBef>
        <a:buNone/>
        <a:defRPr sz="2200" b="0" i="0" kern="1200">
          <a:solidFill>
            <a:schemeClr val="tx1"/>
          </a:solidFill>
          <a:latin typeface="FuturaMed"/>
          <a:ea typeface="+mj-ea"/>
          <a:cs typeface="FuturaMe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jpg"/><Relationship Id="rId5" Type="http://schemas.microsoft.com/office/2007/relationships/hdphoto" Target="../media/hdphoto2.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hyperlink" Target="http://www.redsquirrelsunited.org.uk/" TargetMode="External"/><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twitter.com/RedSquirrelsRSU" TargetMode="External"/><Relationship Id="rId4" Type="http://schemas.openxmlformats.org/officeDocument/2006/relationships/hyperlink" Target="http://www.facebook.com/RedSquirrelsUnit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hyperlink" Target="mailto:cthomas@wildlifetrusts.org" TargetMode="External"/><Relationship Id="rId2" Type="http://schemas.openxmlformats.org/officeDocument/2006/relationships/hyperlink" Target="http://www.redsquirrelsunited.org.uk/"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laceholder 1"/>
          <p:cNvSpPr txBox="1">
            <a:spLocks/>
          </p:cNvSpPr>
          <p:nvPr/>
        </p:nvSpPr>
        <p:spPr>
          <a:xfrm>
            <a:off x="539289" y="1599917"/>
            <a:ext cx="8147510" cy="11430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dirty="0">
                <a:latin typeface="Arial" panose="020B0604020202020204" pitchFamily="34" charset="0"/>
                <a:cs typeface="Arial" panose="020B0604020202020204" pitchFamily="34" charset="0"/>
              </a:rPr>
              <a:t>Red Squirrels United: a nationwide approach to red squirrel conservation</a:t>
            </a:r>
            <a:endParaRPr lang="en-GB" dirty="0">
              <a:latin typeface="Arial" panose="020B0604020202020204" pitchFamily="34" charset="0"/>
              <a:cs typeface="Arial" panose="020B0604020202020204" pitchFamily="34" charset="0"/>
            </a:endParaRPr>
          </a:p>
        </p:txBody>
      </p:sp>
      <p:sp>
        <p:nvSpPr>
          <p:cNvPr id="10" name="Title Placeholder 1"/>
          <p:cNvSpPr txBox="1">
            <a:spLocks/>
          </p:cNvSpPr>
          <p:nvPr/>
        </p:nvSpPr>
        <p:spPr>
          <a:xfrm>
            <a:off x="539289" y="2857500"/>
            <a:ext cx="814751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3000" dirty="0">
                <a:solidFill>
                  <a:srgbClr val="415454"/>
                </a:solidFill>
                <a:latin typeface="Arial" panose="020B0604020202020204" pitchFamily="34" charset="0"/>
                <a:cs typeface="Arial" panose="020B0604020202020204" pitchFamily="34" charset="0"/>
              </a:rPr>
              <a:t>Dr Cathleen Thomas</a:t>
            </a:r>
          </a:p>
          <a:p>
            <a:r>
              <a:rPr lang="en-US" sz="3000" dirty="0">
                <a:solidFill>
                  <a:srgbClr val="415454"/>
                </a:solidFill>
                <a:latin typeface="Arial" panose="020B0604020202020204" pitchFamily="34" charset="0"/>
                <a:cs typeface="Arial" panose="020B0604020202020204" pitchFamily="34" charset="0"/>
              </a:rPr>
              <a:t>The Wildlife Trusts</a:t>
            </a:r>
            <a:endParaRPr lang="en-GB" sz="3000" dirty="0">
              <a:solidFill>
                <a:srgbClr val="41545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11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dev-squirrel.pantheonsite.io/wp-content/uploads/2016/07/RSU-project-map-Nov-2016-Simon-OH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66122" t="7135" r="5409" b="38351"/>
          <a:stretch/>
        </p:blipFill>
        <p:spPr bwMode="auto">
          <a:xfrm>
            <a:off x="4742307" y="1055229"/>
            <a:ext cx="3503242" cy="47475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63786" y="1541721"/>
            <a:ext cx="563526" cy="1031358"/>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4098" name="Picture 2" descr="Image result for northumberland wildlife trus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49" y="1040173"/>
            <a:ext cx="1712005" cy="21492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lancashire wildlife trust log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2" name="Picture 6" descr="Image result for lancashire wildlife trust logo"/>
          <p:cNvPicPr>
            <a:picLocks noChangeAspect="1" noChangeArrowheads="1"/>
          </p:cNvPicPr>
          <p:nvPr/>
        </p:nvPicPr>
        <p:blipFill rotWithShape="1">
          <a:blip r:embed="rId5">
            <a:extLst>
              <a:ext uri="{28A0092B-C50C-407E-A947-70E740481C1C}">
                <a14:useLocalDpi xmlns:a14="http://schemas.microsoft.com/office/drawing/2010/main" val="0"/>
              </a:ext>
            </a:extLst>
          </a:blip>
          <a:srcRect l="19973" r="20176"/>
          <a:stretch/>
        </p:blipFill>
        <p:spPr bwMode="auto">
          <a:xfrm>
            <a:off x="2121130" y="1031656"/>
            <a:ext cx="1338573" cy="22365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cxnSpLocks/>
            <a:stCxn id="13" idx="0"/>
          </p:cNvCxnSpPr>
          <p:nvPr/>
        </p:nvCxnSpPr>
        <p:spPr>
          <a:xfrm flipV="1">
            <a:off x="4194206" y="2112190"/>
            <a:ext cx="1310675" cy="9797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4288155" y="5154330"/>
            <a:ext cx="72301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England</a:t>
            </a:r>
            <a:endParaRPr lang="en-GB" sz="2200" dirty="0">
              <a:latin typeface="Arial" panose="020B0604020202020204" pitchFamily="34" charset="0"/>
              <a:cs typeface="Arial" panose="020B0604020202020204" pitchFamily="34" charset="0"/>
            </a:endParaRPr>
          </a:p>
        </p:txBody>
      </p:sp>
      <p:sp>
        <p:nvSpPr>
          <p:cNvPr id="12" name="TextBox 11"/>
          <p:cNvSpPr txBox="1"/>
          <p:nvPr/>
        </p:nvSpPr>
        <p:spPr>
          <a:xfrm>
            <a:off x="2978681" y="4969664"/>
            <a:ext cx="1767602" cy="369332"/>
          </a:xfrm>
          <a:prstGeom prst="rect">
            <a:avLst/>
          </a:prstGeom>
          <a:noFill/>
        </p:spPr>
        <p:txBody>
          <a:bodyPr wrap="square" rtlCol="0">
            <a:spAutoFit/>
          </a:bodyPr>
          <a:lstStyle/>
          <a:p>
            <a:r>
              <a:rPr lang="en-GB" dirty="0"/>
              <a:t>Merseyside</a:t>
            </a:r>
          </a:p>
        </p:txBody>
      </p:sp>
      <p:sp>
        <p:nvSpPr>
          <p:cNvPr id="13" name="TextBox 12"/>
          <p:cNvSpPr txBox="1"/>
          <p:nvPr/>
        </p:nvSpPr>
        <p:spPr>
          <a:xfrm>
            <a:off x="3726279" y="3091934"/>
            <a:ext cx="935853" cy="369332"/>
          </a:xfrm>
          <a:prstGeom prst="rect">
            <a:avLst/>
          </a:prstGeom>
          <a:noFill/>
        </p:spPr>
        <p:txBody>
          <a:bodyPr wrap="square" rtlCol="0">
            <a:spAutoFit/>
          </a:bodyPr>
          <a:lstStyle/>
          <a:p>
            <a:r>
              <a:rPr lang="en-GB" dirty="0"/>
              <a:t>Kielder</a:t>
            </a:r>
          </a:p>
        </p:txBody>
      </p:sp>
    </p:spTree>
    <p:extLst>
      <p:ext uri="{BB962C8B-B14F-4D97-AF65-F5344CB8AC3E}">
        <p14:creationId xmlns:p14="http://schemas.microsoft.com/office/powerpoint/2010/main" val="15057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orthumberland wildlife tru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49" y="1040173"/>
            <a:ext cx="1712005" cy="21492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England</a:t>
            </a:r>
            <a:endParaRPr lang="en-GB" sz="2200" dirty="0">
              <a:latin typeface="Arial" panose="020B0604020202020204" pitchFamily="34" charset="0"/>
              <a:cs typeface="Arial" panose="020B0604020202020204" pitchFamily="34" charset="0"/>
            </a:endParaRPr>
          </a:p>
        </p:txBody>
      </p:sp>
      <p:pic>
        <p:nvPicPr>
          <p:cNvPr id="14" name="Picture 13" descr="C:\Users\Red Squirrel\Desktop\OneDrive for Business\RED SQUIRRELS\FUNDING\RSU evidence\Red Squirrel fun day 26.10.16 (2).JPG"/>
          <p:cNvPicPr/>
          <p:nvPr/>
        </p:nvPicPr>
        <p:blipFill>
          <a:blip r:embed="rId4"/>
          <a:srcRect/>
          <a:stretch>
            <a:fillRect/>
          </a:stretch>
        </p:blipFill>
        <p:spPr bwMode="auto">
          <a:xfrm rot="5400000">
            <a:off x="5163157" y="1630021"/>
            <a:ext cx="3893022" cy="2946287"/>
          </a:xfrm>
          <a:prstGeom prst="rect">
            <a:avLst/>
          </a:prstGeom>
          <a:noFill/>
          <a:ln w="9525">
            <a:solidFill>
              <a:schemeClr val="tx1"/>
            </a:solidFill>
            <a:miter lim="800000"/>
            <a:headEnd/>
            <a:tailEnd/>
          </a:ln>
        </p:spPr>
      </p:pic>
      <p:pic>
        <p:nvPicPr>
          <p:cNvPr id="16" name="Picture 6" descr="Image result for lancashire wildlife trust logo"/>
          <p:cNvPicPr>
            <a:picLocks noChangeAspect="1" noChangeArrowheads="1"/>
          </p:cNvPicPr>
          <p:nvPr/>
        </p:nvPicPr>
        <p:blipFill rotWithShape="1">
          <a:blip r:embed="rId5">
            <a:extLst>
              <a:ext uri="{28A0092B-C50C-407E-A947-70E740481C1C}">
                <a14:useLocalDpi xmlns:a14="http://schemas.microsoft.com/office/drawing/2010/main" val="0"/>
              </a:ext>
            </a:extLst>
          </a:blip>
          <a:srcRect l="19973" r="20176"/>
          <a:stretch/>
        </p:blipFill>
        <p:spPr bwMode="auto">
          <a:xfrm>
            <a:off x="2121130" y="1031656"/>
            <a:ext cx="1338573" cy="22365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Red Squirrel\Desktop\OneDrive for Business\RED SQUIRRELS\FUNDING\RSU evidence\Red Squirrel walk 02.10.16 (1).JPG"/>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10000"/>
                    </a14:imgEffect>
                  </a14:imgLayer>
                </a14:imgProps>
              </a:ext>
            </a:extLst>
          </a:blip>
          <a:srcRect/>
          <a:stretch>
            <a:fillRect/>
          </a:stretch>
        </p:blipFill>
        <p:spPr bwMode="auto">
          <a:xfrm>
            <a:off x="2482352" y="3624460"/>
            <a:ext cx="3263356" cy="244795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8487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Research</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2648416" y="1151115"/>
            <a:ext cx="5663064" cy="2585323"/>
          </a:xfrm>
          <a:prstGeom prst="rect">
            <a:avLst/>
          </a:prstGeom>
          <a:noFill/>
        </p:spPr>
        <p:txBody>
          <a:bodyPr wrap="square" rtlCol="0">
            <a:spAutoFit/>
          </a:bodyPr>
          <a:lstStyle/>
          <a:p>
            <a:pPr marL="742950" lvl="1"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Impact of grey squirrel management on public attitudes towards red squirrel conservation</a:t>
            </a:r>
          </a:p>
          <a:p>
            <a:pPr lvl="1">
              <a:buSzPct val="100000"/>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Are they changing?</a:t>
            </a:r>
          </a:p>
          <a:p>
            <a:pPr marL="1200150" lvl="2" indent="-285750">
              <a:buSzPct val="100000"/>
              <a:buBlip>
                <a:blip r:embed="rId2"/>
              </a:buBlip>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How can we better engage with people?</a:t>
            </a:r>
          </a:p>
          <a:p>
            <a:pPr marL="1200150" lvl="2" indent="-285750">
              <a:buSzPct val="100000"/>
              <a:buBlip>
                <a:blip r:embed="rId2"/>
              </a:buBlip>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What recommendations do we have for future invasive species management?</a:t>
            </a:r>
          </a:p>
        </p:txBody>
      </p:sp>
      <p:pic>
        <p:nvPicPr>
          <p:cNvPr id="6146" name="Picture 2" descr="Image result for forest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50" y="1112192"/>
            <a:ext cx="2573944" cy="11252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61105 Shap Wells volunteering workshop with Mariella"/>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406930" y="2639381"/>
            <a:ext cx="2792964" cy="18780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6177" b="10621"/>
          <a:stretch/>
        </p:blipFill>
        <p:spPr>
          <a:xfrm>
            <a:off x="2844394" y="4352120"/>
            <a:ext cx="3011790" cy="1653555"/>
          </a:xfrm>
          <a:prstGeom prst="rect">
            <a:avLst/>
          </a:prstGeom>
          <a:ln>
            <a:solidFill>
              <a:schemeClr val="tx1"/>
            </a:solidFill>
          </a:ln>
        </p:spPr>
      </p:pic>
    </p:spTree>
    <p:extLst>
      <p:ext uri="{BB962C8B-B14F-4D97-AF65-F5344CB8AC3E}">
        <p14:creationId xmlns:p14="http://schemas.microsoft.com/office/powerpoint/2010/main" val="28662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newcastl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41" y="1102079"/>
            <a:ext cx="3208286" cy="1126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Research</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3044208" y="1110170"/>
            <a:ext cx="5403752" cy="3139321"/>
          </a:xfrm>
          <a:prstGeom prst="rect">
            <a:avLst/>
          </a:prstGeom>
          <a:noFill/>
        </p:spPr>
        <p:txBody>
          <a:bodyPr wrap="square" rtlCol="0">
            <a:spAutoFit/>
          </a:bodyPr>
          <a:lstStyle/>
          <a:p>
            <a:pPr marL="742950" lvl="1"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Impact of grey squirrel management on red squirrel populations</a:t>
            </a:r>
          </a:p>
          <a:p>
            <a:pPr lvl="1">
              <a:buSzPct val="100000"/>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What is the most effective way to trap grey squirrels?</a:t>
            </a:r>
          </a:p>
          <a:p>
            <a:pPr marL="1200150" lvl="2"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Is our control work affecting grey squirrel populations?</a:t>
            </a:r>
          </a:p>
          <a:p>
            <a:pPr marL="1200150" lvl="2"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1200150" lvl="2"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What recommendations do we have for future invasive species management?</a:t>
            </a:r>
          </a:p>
        </p:txBody>
      </p:sp>
      <p:pic>
        <p:nvPicPr>
          <p:cNvPr id="2" name="Picture 1"/>
          <p:cNvPicPr>
            <a:picLocks noChangeAspect="1"/>
          </p:cNvPicPr>
          <p:nvPr/>
        </p:nvPicPr>
        <p:blipFill>
          <a:blip r:embed="rId4"/>
          <a:stretch>
            <a:fillRect/>
          </a:stretch>
        </p:blipFill>
        <p:spPr>
          <a:xfrm>
            <a:off x="597885" y="2500952"/>
            <a:ext cx="2793242" cy="2793242"/>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3044208" y="4395508"/>
            <a:ext cx="3004326" cy="2125994"/>
          </a:xfrm>
          <a:prstGeom prst="rect">
            <a:avLst/>
          </a:prstGeom>
          <a:ln>
            <a:solidFill>
              <a:schemeClr val="tx1"/>
            </a:solidFill>
          </a:ln>
        </p:spPr>
      </p:pic>
    </p:spTree>
    <p:extLst>
      <p:ext uri="{BB962C8B-B14F-4D97-AF65-F5344CB8AC3E}">
        <p14:creationId xmlns:p14="http://schemas.microsoft.com/office/powerpoint/2010/main" val="12695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Communication</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2019866" y="1175830"/>
            <a:ext cx="6114380" cy="1661993"/>
          </a:xfrm>
          <a:prstGeom prst="rect">
            <a:avLst/>
          </a:prstGeom>
          <a:noFill/>
        </p:spPr>
        <p:txBody>
          <a:bodyPr wrap="square" rtlCol="0">
            <a:spAutoFit/>
          </a:bodyPr>
          <a:lstStyle/>
          <a:p>
            <a:pPr marL="742950" lvl="1" indent="-285750">
              <a:spcAft>
                <a:spcPts val="1200"/>
              </a:spcAft>
              <a:buSzPct val="100000"/>
              <a:buBlip>
                <a:blip r:embed="rId2"/>
              </a:buBlip>
            </a:pPr>
            <a:r>
              <a:rPr lang="en-GB" dirty="0">
                <a:solidFill>
                  <a:srgbClr val="415454"/>
                </a:solidFill>
                <a:latin typeface="Arial" panose="020B0604020202020204" pitchFamily="34" charset="0"/>
                <a:cs typeface="Arial" panose="020B0604020202020204" pitchFamily="34" charset="0"/>
              </a:rPr>
              <a:t>Visit us:  </a:t>
            </a:r>
            <a:r>
              <a:rPr lang="en-GB" dirty="0">
                <a:solidFill>
                  <a:srgbClr val="415454"/>
                </a:solidFill>
                <a:latin typeface="Arial" panose="020B0604020202020204" pitchFamily="34" charset="0"/>
                <a:cs typeface="Arial" panose="020B0604020202020204" pitchFamily="34" charset="0"/>
                <a:hlinkClick r:id="rId3"/>
              </a:rPr>
              <a:t>www.redsquirrelsunited.org.uk</a:t>
            </a:r>
            <a:endParaRPr lang="en-GB" dirty="0">
              <a:solidFill>
                <a:srgbClr val="415454"/>
              </a:solidFill>
              <a:latin typeface="Arial" panose="020B0604020202020204" pitchFamily="34" charset="0"/>
              <a:cs typeface="Arial" panose="020B0604020202020204" pitchFamily="34" charset="0"/>
            </a:endParaRPr>
          </a:p>
          <a:p>
            <a:pPr marL="742950" lvl="1" indent="-285750">
              <a:spcAft>
                <a:spcPts val="1200"/>
              </a:spcAft>
              <a:buSzPct val="100000"/>
              <a:buBlip>
                <a:blip r:embed="rId2"/>
              </a:buBlip>
            </a:pPr>
            <a:r>
              <a:rPr lang="en-GB" dirty="0">
                <a:solidFill>
                  <a:srgbClr val="415454"/>
                </a:solidFill>
                <a:latin typeface="Arial" panose="020B0604020202020204" pitchFamily="34" charset="0"/>
                <a:cs typeface="Arial" panose="020B0604020202020204" pitchFamily="34" charset="0"/>
              </a:rPr>
              <a:t>Follow us: </a:t>
            </a:r>
            <a:r>
              <a:rPr lang="en-GB" dirty="0">
                <a:solidFill>
                  <a:srgbClr val="415454"/>
                </a:solidFill>
                <a:latin typeface="Arial" panose="020B0604020202020204" pitchFamily="34" charset="0"/>
                <a:cs typeface="Arial" panose="020B0604020202020204" pitchFamily="34" charset="0"/>
                <a:hlinkClick r:id="rId4"/>
              </a:rPr>
              <a:t>www.facebook.com/RedSquirrelsUnited/</a:t>
            </a:r>
            <a:endParaRPr lang="en-GB" dirty="0">
              <a:solidFill>
                <a:srgbClr val="415454"/>
              </a:solidFill>
              <a:latin typeface="Arial" panose="020B0604020202020204" pitchFamily="34" charset="0"/>
              <a:cs typeface="Arial" panose="020B0604020202020204" pitchFamily="34" charset="0"/>
            </a:endParaRPr>
          </a:p>
          <a:p>
            <a:pPr marL="742950" lvl="1" indent="-285750">
              <a:spcAft>
                <a:spcPts val="1200"/>
              </a:spcAft>
              <a:buSzPct val="100000"/>
              <a:buBlip>
                <a:blip r:embed="rId2"/>
              </a:buBlip>
            </a:pPr>
            <a:r>
              <a:rPr lang="en-GB" dirty="0">
                <a:solidFill>
                  <a:srgbClr val="415454"/>
                </a:solidFill>
                <a:latin typeface="Arial" panose="020B0604020202020204" pitchFamily="34" charset="0"/>
                <a:cs typeface="Arial" panose="020B0604020202020204" pitchFamily="34" charset="0"/>
              </a:rPr>
              <a:t>Tweet us: </a:t>
            </a:r>
            <a:r>
              <a:rPr lang="en-GB" dirty="0">
                <a:solidFill>
                  <a:srgbClr val="415454"/>
                </a:solidFill>
                <a:latin typeface="Arial" panose="020B0604020202020204" pitchFamily="34" charset="0"/>
                <a:cs typeface="Arial" panose="020B0604020202020204" pitchFamily="34" charset="0"/>
                <a:hlinkClick r:id="rId5"/>
              </a:rPr>
              <a:t>https://twitter.com/RedSquirrelsRSU</a:t>
            </a:r>
            <a:endParaRPr lang="en-GB" dirty="0">
              <a:solidFill>
                <a:srgbClr val="415454"/>
              </a:solidFill>
              <a:latin typeface="Arial" panose="020B0604020202020204" pitchFamily="34" charset="0"/>
              <a:cs typeface="Arial" panose="020B0604020202020204" pitchFamily="34" charset="0"/>
            </a:endParaRPr>
          </a:p>
          <a:p>
            <a:pPr marL="742950" lvl="1" indent="-285750">
              <a:spcAft>
                <a:spcPts val="1200"/>
              </a:spcAft>
              <a:buSzPct val="100000"/>
              <a:buBlip>
                <a:blip r:embed="rId2"/>
              </a:buBlip>
            </a:pPr>
            <a:r>
              <a:rPr lang="en-GB" dirty="0">
                <a:solidFill>
                  <a:srgbClr val="415454"/>
                </a:solidFill>
                <a:latin typeface="Arial" panose="020B0604020202020204" pitchFamily="34" charset="0"/>
                <a:cs typeface="Arial" panose="020B0604020202020204" pitchFamily="34" charset="0"/>
              </a:rPr>
              <a:t>Meet us: Annual knowledge fairs</a:t>
            </a:r>
          </a:p>
        </p:txBody>
      </p:sp>
      <p:pic>
        <p:nvPicPr>
          <p:cNvPr id="2050" name="Picture 2" descr="Image result for logo the wildlife tru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50" y="1123991"/>
            <a:ext cx="1626583" cy="1769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7"/>
          <a:srcRect l="14627" t="10533" r="15373" b="22812"/>
          <a:stretch/>
        </p:blipFill>
        <p:spPr>
          <a:xfrm>
            <a:off x="1897033" y="3075590"/>
            <a:ext cx="5404517" cy="3216404"/>
          </a:xfrm>
          <a:prstGeom prst="rect">
            <a:avLst/>
          </a:prstGeom>
          <a:ln>
            <a:solidFill>
              <a:schemeClr val="tx1"/>
            </a:solidFill>
          </a:ln>
        </p:spPr>
      </p:pic>
    </p:spTree>
    <p:extLst>
      <p:ext uri="{BB962C8B-B14F-4D97-AF65-F5344CB8AC3E}">
        <p14:creationId xmlns:p14="http://schemas.microsoft.com/office/powerpoint/2010/main" val="2029304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6405" y="1026665"/>
            <a:ext cx="6660965" cy="3354765"/>
          </a:xfrm>
          <a:prstGeom prst="rect">
            <a:avLst/>
          </a:prstGeom>
          <a:noFill/>
        </p:spPr>
        <p:txBody>
          <a:bodyPr wrap="square" rtlCol="0">
            <a:spAutoFit/>
          </a:bodyPr>
          <a:lstStyle/>
          <a:p>
            <a:pPr marL="263525" lvl="1" indent="-263525">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National press campaign</a:t>
            </a:r>
          </a:p>
          <a:p>
            <a:pPr marL="263525" lvl="2" indent="-263525">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Call for volunteers on 24/02/2017 gained national coverage:</a:t>
            </a:r>
          </a:p>
          <a:p>
            <a:pPr marL="449263" lvl="2" indent="-185738">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BBC Breakfast, BBC News, ITV Good Morning Britain, ITV News, Sky News Sunrise, Channel Five News</a:t>
            </a:r>
          </a:p>
          <a:p>
            <a:pPr marL="449263" lvl="2" indent="-185738">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BBC Radio 1, 2, 4, 5 live, World Service, Planet Rock</a:t>
            </a:r>
          </a:p>
          <a:p>
            <a:pPr marL="449263" lvl="2" indent="-185738">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The Guardian, Daily Mail, Daily Express, Sunday Post, The Sun, The Times, Daily Telegraph, Metro, Washington Post</a:t>
            </a:r>
          </a:p>
          <a:p>
            <a:pPr marL="449263" lvl="2" indent="-185738">
              <a:spcAft>
                <a:spcPts val="1200"/>
              </a:spcAft>
              <a:buSzPct val="100000"/>
              <a:buBlip>
                <a:blip r:embed="rId2"/>
              </a:buBlip>
            </a:pPr>
            <a:r>
              <a:rPr lang="en-US" dirty="0">
                <a:solidFill>
                  <a:srgbClr val="415454"/>
                </a:solidFill>
                <a:latin typeface="Arial" panose="020B0604020202020204" pitchFamily="34" charset="0"/>
                <a:cs typeface="Arial" panose="020B0604020202020204" pitchFamily="34" charset="0"/>
              </a:rPr>
              <a:t>Inundated with requests for help and running out of woodlands!</a:t>
            </a:r>
            <a:endParaRPr lang="en-GB" dirty="0">
              <a:solidFill>
                <a:srgbClr val="415454"/>
              </a:solidFill>
              <a:latin typeface="Arial" panose="020B0604020202020204" pitchFamily="34" charset="0"/>
              <a:cs typeface="Arial" panose="020B0604020202020204" pitchFamily="34" charset="0"/>
            </a:endParaRPr>
          </a:p>
        </p:txBody>
      </p:sp>
      <p:sp>
        <p:nvSpPr>
          <p:cNvPr id="8"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Media Coverage</a:t>
            </a:r>
            <a:endParaRPr lang="en-GB" sz="2200" dirty="0">
              <a:latin typeface="Arial" panose="020B0604020202020204" pitchFamily="34" charset="0"/>
              <a:cs typeface="Arial" panose="020B0604020202020204" pitchFamily="34" charset="0"/>
            </a:endParaRPr>
          </a:p>
        </p:txBody>
      </p:sp>
      <p:pic>
        <p:nvPicPr>
          <p:cNvPr id="1026" name="Picture 2" descr="Image may contain: 3 people, people 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86" y="4384195"/>
            <a:ext cx="2830844" cy="15981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scontent-lhr3-1.xx.fbcdn.net/v/t34.0-12/17141238_1243582762399280_372009155_n.jpg?oh=e7380d1dae186c2634bc4646d6564bfa&amp;oe=58BDDC2D"/>
          <p:cNvPicPr>
            <a:picLocks noChangeAspect="1" noChangeArrowheads="1"/>
          </p:cNvPicPr>
          <p:nvPr/>
        </p:nvPicPr>
        <p:blipFill rotWithShape="1">
          <a:blip r:embed="rId4">
            <a:extLst>
              <a:ext uri="{28A0092B-C50C-407E-A947-70E740481C1C}">
                <a14:useLocalDpi xmlns:a14="http://schemas.microsoft.com/office/drawing/2010/main" val="0"/>
              </a:ext>
            </a:extLst>
          </a:blip>
          <a:srcRect l="84" r="4535"/>
          <a:stretch/>
        </p:blipFill>
        <p:spPr bwMode="auto">
          <a:xfrm>
            <a:off x="3240000" y="4381216"/>
            <a:ext cx="2742283" cy="15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Image may contain: 1 person, camera and outdoor"/>
          <p:cNvPicPr>
            <a:picLocks noChangeAspect="1" noChangeArrowheads="1"/>
          </p:cNvPicPr>
          <p:nvPr/>
        </p:nvPicPr>
        <p:blipFill rotWithShape="1">
          <a:blip r:embed="rId5">
            <a:extLst>
              <a:ext uri="{28A0092B-C50C-407E-A947-70E740481C1C}">
                <a14:useLocalDpi xmlns:a14="http://schemas.microsoft.com/office/drawing/2010/main" val="0"/>
              </a:ext>
            </a:extLst>
          </a:blip>
          <a:srcRect l="9868" t="6743" r="5760" b="13679"/>
          <a:stretch/>
        </p:blipFill>
        <p:spPr bwMode="auto">
          <a:xfrm>
            <a:off x="7070989" y="1570850"/>
            <a:ext cx="1593828" cy="2004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ttps://scontent-lhr3-1.xx.fbcdn.net/v/t34.0-12/17160533_1244541962303360_50973730_n.jpg?oh=97e4b80352ed60ee01455ed437358682&amp;oe=58BE01D8"/>
          <p:cNvPicPr>
            <a:picLocks noChangeAspect="1" noChangeArrowheads="1"/>
          </p:cNvPicPr>
          <p:nvPr/>
        </p:nvPicPr>
        <p:blipFill rotWithShape="1">
          <a:blip r:embed="rId6">
            <a:extLst>
              <a:ext uri="{28A0092B-C50C-407E-A947-70E740481C1C}">
                <a14:useLocalDpi xmlns:a14="http://schemas.microsoft.com/office/drawing/2010/main" val="0"/>
              </a:ext>
            </a:extLst>
          </a:blip>
          <a:srcRect l="1223" t="1388" r="6169" b="15740"/>
          <a:stretch/>
        </p:blipFill>
        <p:spPr bwMode="auto">
          <a:xfrm>
            <a:off x="6190291" y="4381216"/>
            <a:ext cx="2720754" cy="159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96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478" y="151502"/>
            <a:ext cx="7772400" cy="790198"/>
          </a:xfrm>
        </p:spPr>
        <p:txBody>
          <a:bodyPr/>
          <a:lstStyle/>
          <a:p>
            <a:r>
              <a:rPr lang="en-GB" dirty="0">
                <a:latin typeface="Arial" panose="020B0604020202020204" pitchFamily="34" charset="0"/>
                <a:cs typeface="Arial" panose="020B0604020202020204" pitchFamily="34" charset="0"/>
              </a:rPr>
              <a:t>Thank you for listening</a:t>
            </a:r>
          </a:p>
        </p:txBody>
      </p:sp>
      <p:sp>
        <p:nvSpPr>
          <p:cNvPr id="3" name="Subtitle 2"/>
          <p:cNvSpPr>
            <a:spLocks noGrp="1"/>
          </p:cNvSpPr>
          <p:nvPr>
            <p:ph type="subTitle" idx="1"/>
          </p:nvPr>
        </p:nvSpPr>
        <p:spPr>
          <a:xfrm>
            <a:off x="1371600" y="4486703"/>
            <a:ext cx="6400800" cy="1752600"/>
          </a:xfrm>
        </p:spPr>
        <p:txBody>
          <a:bodyPr/>
          <a:lstStyle/>
          <a:p>
            <a:r>
              <a:rPr lang="en-GB" dirty="0">
                <a:hlinkClick r:id="rId2"/>
              </a:rPr>
              <a:t>www.redsquirrelsunited.org.uk</a:t>
            </a:r>
            <a:endParaRPr lang="en-GB" dirty="0"/>
          </a:p>
          <a:p>
            <a:endParaRPr lang="en-GB" sz="1600" dirty="0"/>
          </a:p>
          <a:p>
            <a:r>
              <a:rPr lang="en-GB" dirty="0">
                <a:hlinkClick r:id="rId3"/>
              </a:rPr>
              <a:t>cthomas@wildlifetrusts.org</a:t>
            </a:r>
            <a:endParaRPr lang="en-GB" dirty="0"/>
          </a:p>
          <a:p>
            <a:endParaRPr lang="en-GB" dirty="0"/>
          </a:p>
        </p:txBody>
      </p:sp>
      <p:pic>
        <p:nvPicPr>
          <p:cNvPr id="4" name="Picture 3"/>
          <p:cNvPicPr>
            <a:picLocks noChangeAspect="1"/>
          </p:cNvPicPr>
          <p:nvPr/>
        </p:nvPicPr>
        <p:blipFill>
          <a:blip r:embed="rId4"/>
          <a:stretch>
            <a:fillRect/>
          </a:stretch>
        </p:blipFill>
        <p:spPr>
          <a:xfrm>
            <a:off x="2621280" y="1106151"/>
            <a:ext cx="3901440" cy="2926080"/>
          </a:xfrm>
          <a:prstGeom prst="rect">
            <a:avLst/>
          </a:prstGeom>
        </p:spPr>
      </p:pic>
    </p:spTree>
    <p:extLst>
      <p:ext uri="{BB962C8B-B14F-4D97-AF65-F5344CB8AC3E}">
        <p14:creationId xmlns:p14="http://schemas.microsoft.com/office/powerpoint/2010/main" val="18303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5"/>
          <p:cNvGrpSpPr>
            <a:grpSpLocks noChangeAspect="1"/>
          </p:cNvGrpSpPr>
          <p:nvPr/>
        </p:nvGrpSpPr>
        <p:grpSpPr bwMode="auto">
          <a:xfrm>
            <a:off x="1943532" y="3256849"/>
            <a:ext cx="5311271" cy="3185934"/>
            <a:chOff x="58934" y="-744635"/>
            <a:chExt cx="7826862" cy="4912988"/>
          </a:xfrm>
        </p:grpSpPr>
        <p:sp>
          <p:nvSpPr>
            <p:cNvPr id="3" name="Text Box 2"/>
            <p:cNvSpPr txBox="1">
              <a:spLocks noChangeArrowheads="1"/>
            </p:cNvSpPr>
            <p:nvPr/>
          </p:nvSpPr>
          <p:spPr bwMode="auto">
            <a:xfrm>
              <a:off x="1419837" y="3700115"/>
              <a:ext cx="5344874" cy="46823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Red and grey squirrel distribution in the British Isles in 1945 and 2010. Copyright Craig Shuttleworth/RSST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6" name="Group 90"/>
            <p:cNvGrpSpPr>
              <a:grpSpLocks/>
            </p:cNvGrpSpPr>
            <p:nvPr/>
          </p:nvGrpSpPr>
          <p:grpSpPr bwMode="auto">
            <a:xfrm>
              <a:off x="58934" y="-744635"/>
              <a:ext cx="7826862" cy="4223414"/>
              <a:chOff x="-4645" y="-874308"/>
              <a:chExt cx="8806450" cy="4958893"/>
            </a:xfrm>
          </p:grpSpPr>
          <p:pic>
            <p:nvPicPr>
              <p:cNvPr id="91" name="Picture 9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 y="-863283"/>
                <a:ext cx="4063767" cy="49478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 name="Picture 9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6429" y="-874308"/>
                <a:ext cx="4065376" cy="49498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Squirrels in the UK</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270450" y="1035740"/>
            <a:ext cx="8597505" cy="2031325"/>
          </a:xfrm>
          <a:prstGeom prst="rect">
            <a:avLst/>
          </a:prstGeom>
          <a:noFill/>
        </p:spPr>
        <p:txBody>
          <a:bodyPr wrap="square" rtlCol="0">
            <a:spAutoFit/>
          </a:bodyPr>
          <a:lstStyle/>
          <a:p>
            <a:pPr marL="285750" indent="-285750">
              <a:buSzPct val="100000"/>
              <a:buBlip>
                <a:blip r:embed="rId5"/>
              </a:buBlip>
            </a:pPr>
            <a:r>
              <a:rPr lang="en-GB" dirty="0">
                <a:solidFill>
                  <a:srgbClr val="415454"/>
                </a:solidFill>
                <a:latin typeface="Arial" panose="020B0604020202020204" pitchFamily="34" charset="0"/>
                <a:cs typeface="Arial" panose="020B0604020202020204" pitchFamily="34" charset="0"/>
              </a:rPr>
              <a:t>Once widespread across the UK, red squirrels are now facing extinction.</a:t>
            </a:r>
          </a:p>
          <a:p>
            <a:pPr marL="285750" indent="-285750">
              <a:buSzPct val="100000"/>
              <a:buBlip>
                <a:blip r:embed="rId5"/>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5"/>
              </a:buBlip>
            </a:pPr>
            <a:r>
              <a:rPr lang="en-GB" dirty="0">
                <a:solidFill>
                  <a:srgbClr val="415454"/>
                </a:solidFill>
                <a:latin typeface="Arial" panose="020B0604020202020204" pitchFamily="34" charset="0"/>
                <a:cs typeface="Arial" panose="020B0604020202020204" pitchFamily="34" charset="0"/>
              </a:rPr>
              <a:t>It is widely established that this is due to the introduction of the invasive non-native grey squirrel from North America in the late 1800s.</a:t>
            </a:r>
          </a:p>
          <a:p>
            <a:pPr marL="285750" indent="-285750">
              <a:buSzPct val="100000"/>
              <a:buBlip>
                <a:blip r:embed="rId5"/>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5"/>
              </a:buBlip>
            </a:pPr>
            <a:r>
              <a:rPr lang="en-GB" dirty="0">
                <a:solidFill>
                  <a:srgbClr val="415454"/>
                </a:solidFill>
                <a:latin typeface="Arial" panose="020B0604020202020204" pitchFamily="34" charset="0"/>
                <a:cs typeface="Arial" panose="020B0604020202020204" pitchFamily="34" charset="0"/>
              </a:rPr>
              <a:t>Greys directly outcompete reds for food and habitat and have replaced reds across much of their range.</a:t>
            </a:r>
          </a:p>
        </p:txBody>
      </p:sp>
    </p:spTree>
    <p:extLst>
      <p:ext uri="{BB962C8B-B14F-4D97-AF65-F5344CB8AC3E}">
        <p14:creationId xmlns:p14="http://schemas.microsoft.com/office/powerpoint/2010/main" val="40456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270449" y="1151115"/>
            <a:ext cx="8476735" cy="2308324"/>
          </a:xfrm>
          <a:prstGeom prst="rect">
            <a:avLst/>
          </a:prstGeom>
          <a:noFill/>
        </p:spPr>
        <p:txBody>
          <a:bodyPr wrap="square" rtlCol="0">
            <a:spAutoFit/>
          </a:bodyPr>
          <a:lstStyle/>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The first UK-wide network working together to secure the future of our red squirrels, uniting 40 organisations across the UK and 5,000 volunteers.</a:t>
            </a:r>
          </a:p>
          <a:p>
            <a:pPr marL="285750"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The largest invasive species management programme in Europe, representing a significant investment by EU LIFE and HLF of ~£3 million.</a:t>
            </a:r>
          </a:p>
          <a:p>
            <a:pPr marL="285750"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A scientifically robust programme of conservation, protecting nine main stronghold red squirrel populations.</a:t>
            </a:r>
          </a:p>
        </p:txBody>
      </p:sp>
      <p:pic>
        <p:nvPicPr>
          <p:cNvPr id="7" name="Picture 2" descr="Image result for red squirrels unit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953" y="3904125"/>
            <a:ext cx="3629782" cy="242676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Mission</a:t>
            </a:r>
            <a:endParaRPr lang="en-GB" sz="2200" dirty="0">
              <a:latin typeface="Arial" panose="020B0604020202020204" pitchFamily="34" charset="0"/>
              <a:cs typeface="Arial" panose="020B0604020202020204" pitchFamily="34" charset="0"/>
            </a:endParaRPr>
          </a:p>
        </p:txBody>
      </p:sp>
      <p:sp>
        <p:nvSpPr>
          <p:cNvPr id="5" name="TextBox 4"/>
          <p:cNvSpPr txBox="1"/>
          <p:nvPr/>
        </p:nvSpPr>
        <p:spPr>
          <a:xfrm>
            <a:off x="668740" y="1246651"/>
            <a:ext cx="7749220" cy="2308324"/>
          </a:xfrm>
          <a:prstGeom prst="rect">
            <a:avLst/>
          </a:prstGeom>
          <a:noFill/>
        </p:spPr>
        <p:txBody>
          <a:bodyPr wrap="square" rtlCol="0">
            <a:spAutoFit/>
          </a:bodyPr>
          <a:lstStyle/>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Support local communities carrying out red squirrel conservation.</a:t>
            </a:r>
          </a:p>
          <a:p>
            <a:pPr marL="285750"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Monitor squirrel populations and prevent the further spread of invasive non-native grey squirrels.</a:t>
            </a:r>
          </a:p>
          <a:p>
            <a:pPr marL="285750"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Underpin our conservation work with the latest scientific research.</a:t>
            </a:r>
          </a:p>
          <a:p>
            <a:pPr marL="285750" indent="-285750">
              <a:buSzPct val="100000"/>
              <a:buBlip>
                <a:blip r:embed="rId3"/>
              </a:buBlip>
            </a:pPr>
            <a:endParaRPr lang="en-GB" dirty="0">
              <a:solidFill>
                <a:srgbClr val="415454"/>
              </a:solidFill>
              <a:latin typeface="Arial" panose="020B0604020202020204" pitchFamily="34" charset="0"/>
              <a:cs typeface="Arial" panose="020B0604020202020204" pitchFamily="34" charset="0"/>
            </a:endParaRPr>
          </a:p>
          <a:p>
            <a:pPr marL="285750" indent="-285750">
              <a:buSzPct val="100000"/>
              <a:buBlip>
                <a:blip r:embed="rId3"/>
              </a:buBlip>
            </a:pPr>
            <a:r>
              <a:rPr lang="en-GB" dirty="0">
                <a:solidFill>
                  <a:srgbClr val="415454"/>
                </a:solidFill>
                <a:latin typeface="Arial" panose="020B0604020202020204" pitchFamily="34" charset="0"/>
                <a:cs typeface="Arial" panose="020B0604020202020204" pitchFamily="34" charset="0"/>
              </a:rPr>
              <a:t>Share knowledge and best practice on invasive species management.</a:t>
            </a:r>
          </a:p>
        </p:txBody>
      </p:sp>
      <p:pic>
        <p:nvPicPr>
          <p:cNvPr id="6" name="Picture 5"/>
          <p:cNvPicPr>
            <a:picLocks noChangeAspect="1"/>
          </p:cNvPicPr>
          <p:nvPr/>
        </p:nvPicPr>
        <p:blipFill rotWithShape="1">
          <a:blip r:embed="rId4"/>
          <a:srcRect t="6964" r="4979" b="18457"/>
          <a:stretch/>
        </p:blipFill>
        <p:spPr>
          <a:xfrm>
            <a:off x="1105215" y="3864769"/>
            <a:ext cx="2922903" cy="1944000"/>
          </a:xfrm>
          <a:prstGeom prst="rect">
            <a:avLst/>
          </a:prstGeom>
          <a:ln w="9525">
            <a:solidFill>
              <a:schemeClr val="tx1"/>
            </a:solidFill>
          </a:ln>
        </p:spPr>
      </p:pic>
      <p:pic>
        <p:nvPicPr>
          <p:cNvPr id="7" name="Picture 6" descr="014.JPG"/>
          <p:cNvPicPr>
            <a:picLocks noChangeAspect="1"/>
          </p:cNvPicPr>
          <p:nvPr/>
        </p:nvPicPr>
        <p:blipFill rotWithShape="1">
          <a:blip r:embed="rId5"/>
          <a:srcRect l="20781" t="31821" r="27458" b="31809"/>
          <a:stretch/>
        </p:blipFill>
        <p:spPr>
          <a:xfrm>
            <a:off x="4490110" y="3856386"/>
            <a:ext cx="3755883" cy="1944000"/>
          </a:xfrm>
          <a:prstGeom prst="rect">
            <a:avLst/>
          </a:prstGeom>
          <a:ln>
            <a:solidFill>
              <a:schemeClr val="tx1"/>
            </a:solidFill>
          </a:ln>
        </p:spPr>
      </p:pic>
    </p:spTree>
    <p:extLst>
      <p:ext uri="{BB962C8B-B14F-4D97-AF65-F5344CB8AC3E}">
        <p14:creationId xmlns:p14="http://schemas.microsoft.com/office/powerpoint/2010/main" val="32799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sp>
        <p:nvSpPr>
          <p:cNvPr id="5"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Red Squirrels United Conservation Areas</a:t>
            </a:r>
            <a:endParaRPr lang="en-GB" sz="2200" dirty="0">
              <a:latin typeface="Arial" panose="020B0604020202020204" pitchFamily="34" charset="0"/>
              <a:cs typeface="Arial" panose="020B0604020202020204" pitchFamily="34" charset="0"/>
            </a:endParaRPr>
          </a:p>
        </p:txBody>
      </p:sp>
      <p:pic>
        <p:nvPicPr>
          <p:cNvPr id="2050" name="Picture 2" descr="http://dev-squirrel.pantheonsite.io/wp-content/uploads/2016/07/RSU-project-map-Nov-2016-Simon-OH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4415" t="7135" r="5409" b="5826"/>
          <a:stretch/>
        </p:blipFill>
        <p:spPr bwMode="auto">
          <a:xfrm>
            <a:off x="1033153" y="1021455"/>
            <a:ext cx="7155469" cy="48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3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dev-squirrel.pantheonsite.io/wp-content/uploads/2016/07/RSU-project-map-Nov-2016-Simon-OH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90" t="7135" r="53211" b="55616"/>
          <a:stretch/>
        </p:blipFill>
        <p:spPr bwMode="auto">
          <a:xfrm>
            <a:off x="3854770" y="1136716"/>
            <a:ext cx="4481480" cy="37388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ulster wildlif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44" y="1161549"/>
            <a:ext cx="2150047" cy="2150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flipV="1">
            <a:off x="7174976" y="4463139"/>
            <a:ext cx="445801" cy="4987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a:stCxn id="18" idx="0"/>
          </p:cNvCxnSpPr>
          <p:nvPr/>
        </p:nvCxnSpPr>
        <p:spPr>
          <a:xfrm flipV="1">
            <a:off x="3426073" y="4349661"/>
            <a:ext cx="1362246" cy="6984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H="1">
            <a:off x="7098000" y="2009345"/>
            <a:ext cx="599754" cy="3554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3543300" y="2009345"/>
            <a:ext cx="1657956" cy="47010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Northern Ireland</a:t>
            </a:r>
            <a:endParaRPr lang="en-GB" sz="2200" dirty="0">
              <a:latin typeface="Arial" panose="020B0604020202020204" pitchFamily="34" charset="0"/>
              <a:cs typeface="Arial" panose="020B0604020202020204" pitchFamily="34" charset="0"/>
            </a:endParaRPr>
          </a:p>
        </p:txBody>
      </p:sp>
      <p:sp>
        <p:nvSpPr>
          <p:cNvPr id="16" name="TextBox 15"/>
          <p:cNvSpPr txBox="1"/>
          <p:nvPr/>
        </p:nvSpPr>
        <p:spPr>
          <a:xfrm>
            <a:off x="7661682" y="1820358"/>
            <a:ext cx="1103266"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Braid valley</a:t>
            </a:r>
          </a:p>
        </p:txBody>
      </p:sp>
      <p:sp>
        <p:nvSpPr>
          <p:cNvPr id="17" name="TextBox 16"/>
          <p:cNvSpPr txBox="1"/>
          <p:nvPr/>
        </p:nvSpPr>
        <p:spPr>
          <a:xfrm>
            <a:off x="2843303" y="1679343"/>
            <a:ext cx="12240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North West</a:t>
            </a:r>
          </a:p>
        </p:txBody>
      </p:sp>
      <p:sp>
        <p:nvSpPr>
          <p:cNvPr id="18" name="TextBox 17"/>
          <p:cNvSpPr txBox="1"/>
          <p:nvPr/>
        </p:nvSpPr>
        <p:spPr>
          <a:xfrm>
            <a:off x="2542272" y="5048159"/>
            <a:ext cx="1767602"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Fermanagh</a:t>
            </a:r>
          </a:p>
        </p:txBody>
      </p:sp>
      <p:sp>
        <p:nvSpPr>
          <p:cNvPr id="19" name="TextBox 18"/>
          <p:cNvSpPr txBox="1"/>
          <p:nvPr/>
        </p:nvSpPr>
        <p:spPr>
          <a:xfrm>
            <a:off x="7445847" y="4912906"/>
            <a:ext cx="1287633"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Mourne mountains</a:t>
            </a:r>
          </a:p>
        </p:txBody>
      </p:sp>
    </p:spTree>
    <p:extLst>
      <p:ext uri="{BB962C8B-B14F-4D97-AF65-F5344CB8AC3E}">
        <p14:creationId xmlns:p14="http://schemas.microsoft.com/office/powerpoint/2010/main" val="11606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ulster wildlif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44" y="1161549"/>
            <a:ext cx="2150047" cy="2150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Northern Ireland</a:t>
            </a:r>
            <a:endParaRPr lang="en-GB" sz="2200" dirty="0">
              <a:latin typeface="Arial" panose="020B0604020202020204" pitchFamily="34" charset="0"/>
              <a:cs typeface="Arial" panose="020B0604020202020204" pitchFamily="34" charset="0"/>
            </a:endParaRPr>
          </a:p>
        </p:txBody>
      </p:sp>
      <p:pic>
        <p:nvPicPr>
          <p:cNvPr id="21" name="Picture 20" descr="Construction of feeders_joint effort with Grassroots challenge.jpg"/>
          <p:cNvPicPr>
            <a:picLocks noChangeAspect="1"/>
          </p:cNvPicPr>
          <p:nvPr/>
        </p:nvPicPr>
        <p:blipFill>
          <a:blip r:embed="rId4"/>
          <a:srcRect l="16929" t="6746"/>
          <a:stretch>
            <a:fillRect/>
          </a:stretch>
        </p:blipFill>
        <p:spPr>
          <a:xfrm>
            <a:off x="5140626" y="3789630"/>
            <a:ext cx="3035069" cy="2016333"/>
          </a:xfrm>
          <a:prstGeom prst="rect">
            <a:avLst/>
          </a:prstGeom>
          <a:ln>
            <a:solidFill>
              <a:schemeClr val="tx1"/>
            </a:solidFill>
          </a:ln>
        </p:spPr>
      </p:pic>
      <p:pic>
        <p:nvPicPr>
          <p:cNvPr id="15" name="Picture 14" descr="Rainbow group in Eglinton.jpg"/>
          <p:cNvPicPr>
            <a:picLocks noChangeAspect="1"/>
          </p:cNvPicPr>
          <p:nvPr/>
        </p:nvPicPr>
        <p:blipFill>
          <a:blip r:embed="rId5"/>
          <a:stretch>
            <a:fillRect/>
          </a:stretch>
        </p:blipFill>
        <p:spPr>
          <a:xfrm>
            <a:off x="3670063" y="1157287"/>
            <a:ext cx="4747895" cy="2673350"/>
          </a:xfrm>
          <a:prstGeom prst="rect">
            <a:avLst/>
          </a:prstGeom>
          <a:ln>
            <a:solidFill>
              <a:schemeClr val="tx1"/>
            </a:solid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206" y="3508992"/>
            <a:ext cx="3465769" cy="2452692"/>
          </a:xfrm>
          <a:prstGeom prst="rect">
            <a:avLst/>
          </a:prstGeom>
          <a:ln w="9525">
            <a:solidFill>
              <a:schemeClr val="tx1"/>
            </a:solidFill>
          </a:ln>
        </p:spPr>
      </p:pic>
    </p:spTree>
    <p:extLst>
      <p:ext uri="{BB962C8B-B14F-4D97-AF65-F5344CB8AC3E}">
        <p14:creationId xmlns:p14="http://schemas.microsoft.com/office/powerpoint/2010/main" val="315072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dev-squirrel.pantheonsite.io/wp-content/uploads/2016/07/RSU-project-map-Nov-2016-Simon-OHare.jpg"/>
          <p:cNvPicPr>
            <a:picLocks noChangeAspect="1" noChangeArrowheads="1"/>
          </p:cNvPicPr>
          <p:nvPr/>
        </p:nvPicPr>
        <p:blipFill rotWithShape="1">
          <a:blip r:embed="rId3">
            <a:extLst>
              <a:ext uri="{28A0092B-C50C-407E-A947-70E740481C1C}">
                <a14:useLocalDpi xmlns:a14="http://schemas.microsoft.com/office/drawing/2010/main" val="0"/>
              </a:ext>
            </a:extLst>
          </a:blip>
          <a:srcRect l="44823" t="54918" r="25246" b="5826"/>
          <a:stretch/>
        </p:blipFill>
        <p:spPr bwMode="auto">
          <a:xfrm>
            <a:off x="3860346" y="1365293"/>
            <a:ext cx="4643214" cy="4309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atural resources wales logo"/>
          <p:cNvPicPr>
            <a:picLocks noChangeAspect="1" noChangeArrowheads="1"/>
          </p:cNvPicPr>
          <p:nvPr/>
        </p:nvPicPr>
        <p:blipFill rotWithShape="1">
          <a:blip r:embed="rId4">
            <a:extLst>
              <a:ext uri="{28A0092B-C50C-407E-A947-70E740481C1C}">
                <a14:useLocalDpi xmlns:a14="http://schemas.microsoft.com/office/drawing/2010/main" val="0"/>
              </a:ext>
            </a:extLst>
          </a:blip>
          <a:srcRect l="4619" t="6733" r="5564" b="4506"/>
          <a:stretch/>
        </p:blipFill>
        <p:spPr bwMode="auto">
          <a:xfrm>
            <a:off x="137427" y="3429687"/>
            <a:ext cx="2100277" cy="14698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Wales</a:t>
            </a:r>
            <a:endParaRPr lang="en-GB" sz="2200" dirty="0">
              <a:latin typeface="Arial" panose="020B0604020202020204" pitchFamily="34" charset="0"/>
              <a:cs typeface="Arial" panose="020B0604020202020204" pitchFamily="34" charset="0"/>
            </a:endParaRPr>
          </a:p>
        </p:txBody>
      </p:sp>
      <p:cxnSp>
        <p:nvCxnSpPr>
          <p:cNvPr id="6" name="Straight Arrow Connector 5"/>
          <p:cNvCxnSpPr>
            <a:cxnSpLocks/>
          </p:cNvCxnSpPr>
          <p:nvPr/>
        </p:nvCxnSpPr>
        <p:spPr>
          <a:xfrm>
            <a:off x="4958902" y="4528557"/>
            <a:ext cx="1323145" cy="5659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p:cNvCxnSpPr>
          <p:nvPr/>
        </p:nvCxnSpPr>
        <p:spPr>
          <a:xfrm flipV="1">
            <a:off x="5108203" y="2610181"/>
            <a:ext cx="1833357" cy="1407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054" name="Picture 6" descr="Image result for south and west wales wildlife trust logo"/>
          <p:cNvPicPr>
            <a:picLocks noChangeAspect="1" noChangeArrowheads="1"/>
          </p:cNvPicPr>
          <p:nvPr/>
        </p:nvPicPr>
        <p:blipFill rotWithShape="1">
          <a:blip r:embed="rId5">
            <a:extLst>
              <a:ext uri="{28A0092B-C50C-407E-A947-70E740481C1C}">
                <a14:useLocalDpi xmlns:a14="http://schemas.microsoft.com/office/drawing/2010/main" val="0"/>
              </a:ext>
            </a:extLst>
          </a:blip>
          <a:srcRect l="18524" t="3653" r="18716" b="3284"/>
          <a:stretch/>
        </p:blipFill>
        <p:spPr bwMode="auto">
          <a:xfrm>
            <a:off x="2112588" y="1159639"/>
            <a:ext cx="1449388" cy="21492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44205" y="4338540"/>
            <a:ext cx="614697" cy="369332"/>
          </a:xfrm>
          <a:prstGeom prst="rect">
            <a:avLst/>
          </a:prstGeom>
          <a:noFill/>
        </p:spPr>
        <p:txBody>
          <a:bodyPr wrap="square" rtlCol="0">
            <a:spAutoFit/>
          </a:bodyPr>
          <a:lstStyle/>
          <a:p>
            <a:r>
              <a:rPr lang="en-GB" dirty="0"/>
              <a:t>Tywi</a:t>
            </a:r>
          </a:p>
        </p:txBody>
      </p:sp>
      <p:sp>
        <p:nvSpPr>
          <p:cNvPr id="13" name="TextBox 12"/>
          <p:cNvSpPr txBox="1"/>
          <p:nvPr/>
        </p:nvSpPr>
        <p:spPr>
          <a:xfrm>
            <a:off x="3930313" y="2566216"/>
            <a:ext cx="1294476" cy="369332"/>
          </a:xfrm>
          <a:prstGeom prst="rect">
            <a:avLst/>
          </a:prstGeom>
          <a:noFill/>
        </p:spPr>
        <p:txBody>
          <a:bodyPr wrap="square" rtlCol="0">
            <a:spAutoFit/>
          </a:bodyPr>
          <a:lstStyle/>
          <a:p>
            <a:r>
              <a:rPr lang="en-GB" dirty="0"/>
              <a:t>Clocaenog</a:t>
            </a:r>
          </a:p>
        </p:txBody>
      </p:sp>
      <p:cxnSp>
        <p:nvCxnSpPr>
          <p:cNvPr id="14" name="Straight Arrow Connector 13"/>
          <p:cNvCxnSpPr>
            <a:cxnSpLocks/>
          </p:cNvCxnSpPr>
          <p:nvPr/>
        </p:nvCxnSpPr>
        <p:spPr>
          <a:xfrm>
            <a:off x="4896059" y="1365293"/>
            <a:ext cx="738431" cy="72731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788413" y="1042127"/>
            <a:ext cx="1476862" cy="646331"/>
          </a:xfrm>
          <a:prstGeom prst="rect">
            <a:avLst/>
          </a:prstGeom>
          <a:noFill/>
        </p:spPr>
        <p:txBody>
          <a:bodyPr wrap="square" rtlCol="0">
            <a:spAutoFit/>
          </a:bodyPr>
          <a:lstStyle/>
          <a:p>
            <a:r>
              <a:rPr lang="en-GB" dirty="0"/>
              <a:t>Anglesey and Gwynedd</a:t>
            </a:r>
          </a:p>
        </p:txBody>
      </p:sp>
      <p:pic>
        <p:nvPicPr>
          <p:cNvPr id="2050" name="Picture 2" descr="Image result for red squirrels trust wa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00" y="1159640"/>
            <a:ext cx="1754450" cy="214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270450" y="-13185"/>
            <a:ext cx="8147510" cy="977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500" b="0" i="0" kern="1200">
                <a:solidFill>
                  <a:schemeClr val="tx1"/>
                </a:solidFill>
                <a:latin typeface="FuturaMed"/>
                <a:ea typeface="+mj-ea"/>
                <a:cs typeface="FuturaMed"/>
              </a:defRPr>
            </a:lvl1pPr>
          </a:lstStyle>
          <a:p>
            <a:r>
              <a:rPr lang="en-US" sz="2200" dirty="0">
                <a:latin typeface="Arial" panose="020B0604020202020204" pitchFamily="34" charset="0"/>
                <a:cs typeface="Arial" panose="020B0604020202020204" pitchFamily="34" charset="0"/>
              </a:rPr>
              <a:t>Wales</a:t>
            </a:r>
            <a:endParaRPr lang="en-GB" sz="2200" dirty="0">
              <a:latin typeface="Arial" panose="020B0604020202020204" pitchFamily="34" charset="0"/>
              <a:cs typeface="Arial" panose="020B0604020202020204" pitchFamily="34" charset="0"/>
            </a:endParaRPr>
          </a:p>
        </p:txBody>
      </p:sp>
      <p:pic>
        <p:nvPicPr>
          <p:cNvPr id="2054" name="Picture 6" descr="Image result for south and west wales wildlife trust logo"/>
          <p:cNvPicPr>
            <a:picLocks noChangeAspect="1" noChangeArrowheads="1"/>
          </p:cNvPicPr>
          <p:nvPr/>
        </p:nvPicPr>
        <p:blipFill rotWithShape="1">
          <a:blip r:embed="rId3">
            <a:extLst>
              <a:ext uri="{28A0092B-C50C-407E-A947-70E740481C1C}">
                <a14:useLocalDpi xmlns:a14="http://schemas.microsoft.com/office/drawing/2010/main" val="0"/>
              </a:ext>
            </a:extLst>
          </a:blip>
          <a:srcRect l="18524" t="3653" r="18716" b="3284"/>
          <a:stretch/>
        </p:blipFill>
        <p:spPr bwMode="auto">
          <a:xfrm>
            <a:off x="2112588" y="1159639"/>
            <a:ext cx="1449388" cy="21492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Image result for red squirrels trust wa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00" y="1159640"/>
            <a:ext cx="1754450" cy="214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8602" t="33686" r="31170" b="5850"/>
          <a:stretch/>
        </p:blipFill>
        <p:spPr bwMode="auto">
          <a:xfrm>
            <a:off x="5445457" y="1176983"/>
            <a:ext cx="3221178" cy="2737856"/>
          </a:xfrm>
          <a:prstGeom prst="rect">
            <a:avLst/>
          </a:prstGeom>
          <a:noFill/>
          <a:ln w="9525">
            <a:solidFill>
              <a:schemeClr val="tx1"/>
            </a:solidFill>
          </a:ln>
          <a:extLst>
            <a:ext uri="{53640926-AAD7-44D8-BBD7-CCE9431645EC}">
              <a14:shadowObscured xmlns:a14="http://schemas.microsoft.com/office/drawing/2010/main"/>
            </a:ext>
          </a:extLst>
        </p:spPr>
      </p:pic>
      <p:pic>
        <p:nvPicPr>
          <p:cNvPr id="16" name="Picture 15"/>
          <p:cNvPicPr/>
          <p:nvPr/>
        </p:nvPicPr>
        <p:blipFill rotWithShape="1">
          <a:blip r:embed="rId6">
            <a:extLst>
              <a:ext uri="{28A0092B-C50C-407E-A947-70E740481C1C}">
                <a14:useLocalDpi xmlns:a14="http://schemas.microsoft.com/office/drawing/2010/main" val="0"/>
              </a:ext>
            </a:extLst>
          </a:blip>
          <a:srcRect t="5364" b="8046"/>
          <a:stretch/>
        </p:blipFill>
        <p:spPr bwMode="auto">
          <a:xfrm>
            <a:off x="3152543" y="3809477"/>
            <a:ext cx="3165200" cy="2180131"/>
          </a:xfrm>
          <a:prstGeom prst="rect">
            <a:avLst/>
          </a:prstGeom>
          <a:noFill/>
          <a:ln w="9525">
            <a:solidFill>
              <a:schemeClr val="tx1"/>
            </a:solidFill>
          </a:ln>
          <a:extLst>
            <a:ext uri="{53640926-AAD7-44D8-BBD7-CCE9431645EC}">
              <a14:shadowObscured xmlns:a14="http://schemas.microsoft.com/office/drawing/2010/main"/>
            </a:ext>
          </a:extLst>
        </p:spPr>
      </p:pic>
      <p:pic>
        <p:nvPicPr>
          <p:cNvPr id="18" name="Picture 4" descr="Image result for natural resources wales logo"/>
          <p:cNvPicPr>
            <a:picLocks noChangeAspect="1" noChangeArrowheads="1"/>
          </p:cNvPicPr>
          <p:nvPr/>
        </p:nvPicPr>
        <p:blipFill rotWithShape="1">
          <a:blip r:embed="rId7">
            <a:extLst>
              <a:ext uri="{28A0092B-C50C-407E-A947-70E740481C1C}">
                <a14:useLocalDpi xmlns:a14="http://schemas.microsoft.com/office/drawing/2010/main" val="0"/>
              </a:ext>
            </a:extLst>
          </a:blip>
          <a:srcRect l="4619" t="6733" r="5564" b="4506"/>
          <a:stretch/>
        </p:blipFill>
        <p:spPr bwMode="auto">
          <a:xfrm>
            <a:off x="137427" y="3429687"/>
            <a:ext cx="2100277" cy="14698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6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2015</TotalTime>
  <Words>1204</Words>
  <Application>Microsoft Office PowerPoint</Application>
  <PresentationFormat>On-screen Show (4:3)</PresentationFormat>
  <Paragraphs>138</Paragraphs>
  <Slides>16</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FuturaMed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Company>Melli Design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 Naturalna</dc:creator>
  <cp:lastModifiedBy>Cathleen Thomas</cp:lastModifiedBy>
  <cp:revision>242</cp:revision>
  <dcterms:created xsi:type="dcterms:W3CDTF">2015-12-14T12:56:30Z</dcterms:created>
  <dcterms:modified xsi:type="dcterms:W3CDTF">2017-03-05T19:35:33Z</dcterms:modified>
</cp:coreProperties>
</file>