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23"/>
  </p:notesMasterIdLst>
  <p:sldIdLst>
    <p:sldId id="256" r:id="rId3"/>
    <p:sldId id="297" r:id="rId4"/>
    <p:sldId id="284" r:id="rId5"/>
    <p:sldId id="303" r:id="rId6"/>
    <p:sldId id="304" r:id="rId7"/>
    <p:sldId id="298" r:id="rId8"/>
    <p:sldId id="271" r:id="rId9"/>
    <p:sldId id="273" r:id="rId10"/>
    <p:sldId id="274" r:id="rId11"/>
    <p:sldId id="285" r:id="rId12"/>
    <p:sldId id="299" r:id="rId13"/>
    <p:sldId id="305" r:id="rId14"/>
    <p:sldId id="291" r:id="rId15"/>
    <p:sldId id="300" r:id="rId16"/>
    <p:sldId id="301" r:id="rId17"/>
    <p:sldId id="302" r:id="rId18"/>
    <p:sldId id="292" r:id="rId19"/>
    <p:sldId id="290" r:id="rId20"/>
    <p:sldId id="275" r:id="rId21"/>
    <p:sldId id="28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45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07"/>
    <p:restoredTop sz="90287" autoAdjust="0"/>
  </p:normalViewPr>
  <p:slideViewPr>
    <p:cSldViewPr snapToGrid="0" snapToObjects="1" showGuides="1">
      <p:cViewPr>
        <p:scale>
          <a:sx n="82" d="100"/>
          <a:sy n="82" d="100"/>
        </p:scale>
        <p:origin x="472" y="4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39D6D-207D-4670-8589-4BEC423B32F0}" type="datetimeFigureOut">
              <a:rPr lang="en-GB" smtClean="0"/>
              <a:t>06/03/2017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745B4-086E-4836-9C5F-776B6AA4C130}" type="slidenum">
              <a:rPr lang="en-GB" smtClean="0"/>
              <a:t>‹#›</a:t>
            </a:fld>
            <a:endParaRPr lang="en-GB"/>
          </a:p>
        </p:txBody>
      </p:sp>
    </p:spTree>
    <p:extLst>
      <p:ext uri="{BB962C8B-B14F-4D97-AF65-F5344CB8AC3E}">
        <p14:creationId xmlns:p14="http://schemas.microsoft.com/office/powerpoint/2010/main" val="2386332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1</a:t>
            </a:fld>
            <a:endParaRPr lang="en-GB"/>
          </a:p>
        </p:txBody>
      </p:sp>
    </p:spTree>
    <p:extLst>
      <p:ext uri="{BB962C8B-B14F-4D97-AF65-F5344CB8AC3E}">
        <p14:creationId xmlns:p14="http://schemas.microsoft.com/office/powerpoint/2010/main" val="163541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to effort in time </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12</a:t>
            </a:fld>
            <a:endParaRPr lang="en-GB"/>
          </a:p>
        </p:txBody>
      </p:sp>
    </p:spTree>
    <p:extLst>
      <p:ext uri="{BB962C8B-B14F-4D97-AF65-F5344CB8AC3E}">
        <p14:creationId xmlns:p14="http://schemas.microsoft.com/office/powerpoint/2010/main" val="40675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to effort in time </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13</a:t>
            </a:fld>
            <a:endParaRPr lang="en-GB"/>
          </a:p>
        </p:txBody>
      </p:sp>
    </p:spTree>
    <p:extLst>
      <p:ext uri="{BB962C8B-B14F-4D97-AF65-F5344CB8AC3E}">
        <p14:creationId xmlns:p14="http://schemas.microsoft.com/office/powerpoint/2010/main" val="1759321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Include number f traps and the difference in spacing</a:t>
            </a:r>
            <a:r>
              <a:rPr lang="en-GB" baseline="0" dirty="0" smtClean="0"/>
              <a:t> and density.</a:t>
            </a:r>
            <a:endParaRPr lang="en-GB" dirty="0" smtClean="0"/>
          </a:p>
        </p:txBody>
      </p:sp>
      <p:sp>
        <p:nvSpPr>
          <p:cNvPr id="4" name="Slide Number Placeholder 3"/>
          <p:cNvSpPr>
            <a:spLocks noGrp="1"/>
          </p:cNvSpPr>
          <p:nvPr>
            <p:ph type="sldNum" sz="quarter" idx="10"/>
          </p:nvPr>
        </p:nvSpPr>
        <p:spPr/>
        <p:txBody>
          <a:bodyPr/>
          <a:lstStyle/>
          <a:p>
            <a:fld id="{015745B4-086E-4836-9C5F-776B6AA4C130}" type="slidenum">
              <a:rPr lang="en-GB" smtClean="0"/>
              <a:t>17</a:t>
            </a:fld>
            <a:endParaRPr lang="en-GB"/>
          </a:p>
        </p:txBody>
      </p:sp>
    </p:spTree>
    <p:extLst>
      <p:ext uri="{BB962C8B-B14F-4D97-AF65-F5344CB8AC3E}">
        <p14:creationId xmlns:p14="http://schemas.microsoft.com/office/powerpoint/2010/main" val="160300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Drop-down menus and lists</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drop-down menus are  in a cell, they contain a list of the options relevant to this particular cell</a:t>
            </a:r>
            <a:endParaRPr lang="en-US"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so options are limited, which  reduces typos, variations </a:t>
            </a:r>
            <a:r>
              <a:rPr lang="en-GB" sz="1200" kern="1200" dirty="0" err="1" smtClean="0">
                <a:solidFill>
                  <a:schemeClr val="tx1"/>
                </a:solidFill>
                <a:effectLst/>
                <a:latin typeface="+mn-lt"/>
                <a:ea typeface="+mn-ea"/>
                <a:cs typeface="+mn-cs"/>
              </a:rPr>
              <a:t>etc</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Move towards digital</a:t>
            </a:r>
            <a:r>
              <a:rPr lang="en-GB" sz="1200" kern="1200" baseline="0" dirty="0" smtClean="0">
                <a:solidFill>
                  <a:schemeClr val="tx1"/>
                </a:solidFill>
                <a:effectLst/>
                <a:latin typeface="+mn-lt"/>
                <a:ea typeface="+mn-ea"/>
                <a:cs typeface="+mn-cs"/>
              </a:rPr>
              <a:t> data capture – first step is determining </a:t>
            </a:r>
            <a:r>
              <a:rPr lang="en-GB" sz="1200" kern="1200" baseline="0" dirty="0" err="1" smtClean="0">
                <a:solidFill>
                  <a:schemeClr val="tx1"/>
                </a:solidFill>
                <a:effectLst/>
                <a:latin typeface="+mn-lt"/>
                <a:ea typeface="+mn-ea"/>
                <a:cs typeface="+mn-cs"/>
              </a:rPr>
              <a:t>qwhat</a:t>
            </a:r>
            <a:r>
              <a:rPr lang="en-GB" sz="1200" kern="1200" baseline="0" dirty="0" smtClean="0">
                <a:solidFill>
                  <a:schemeClr val="tx1"/>
                </a:solidFill>
                <a:effectLst/>
                <a:latin typeface="+mn-lt"/>
                <a:ea typeface="+mn-ea"/>
                <a:cs typeface="+mn-cs"/>
              </a:rPr>
              <a:t> we need to </a:t>
            </a:r>
            <a:r>
              <a:rPr lang="en-GB" sz="1200" kern="1200" baseline="0" dirty="0" err="1" smtClean="0">
                <a:solidFill>
                  <a:schemeClr val="tx1"/>
                </a:solidFill>
                <a:effectLst/>
                <a:latin typeface="+mn-lt"/>
                <a:ea typeface="+mn-ea"/>
                <a:cs typeface="+mn-cs"/>
              </a:rPr>
              <a:t>recrd</a:t>
            </a:r>
            <a:r>
              <a:rPr lang="en-GB" sz="1200" kern="1200" baseline="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Example: drop-down menu for method allows selecting amongst a pre-determined list of methods.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Example: select woodland ID in drop-down menu; associated grid reference and woodland name are automated (columns C and D in grey), </a:t>
            </a:r>
            <a:r>
              <a:rPr lang="en-GB" sz="1200" b="1" kern="1200" dirty="0" smtClean="0">
                <a:solidFill>
                  <a:schemeClr val="tx1"/>
                </a:solidFill>
                <a:effectLst/>
                <a:latin typeface="+mn-lt"/>
                <a:ea typeface="+mn-ea"/>
                <a:cs typeface="+mn-cs"/>
              </a:rPr>
              <a:t>no need for data entry</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Based on this list, all site variables can be retrieved (habitat, distance to other woodlands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Those data don’t need to be on the record sheet but are available to partners.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All those formatting features are specific to each site so they need to be tried out..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050F923-FE72-444B-9F4C-35DE3670935B}" type="slidenum">
              <a:rPr lang="en-US" smtClean="0"/>
              <a:t>18</a:t>
            </a:fld>
            <a:endParaRPr lang="en-US"/>
          </a:p>
        </p:txBody>
      </p:sp>
    </p:spTree>
    <p:extLst>
      <p:ext uri="{BB962C8B-B14F-4D97-AF65-F5344CB8AC3E}">
        <p14:creationId xmlns:p14="http://schemas.microsoft.com/office/powerpoint/2010/main" val="2381111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Working with partners</a:t>
            </a:r>
            <a:r>
              <a:rPr lang="en-GB" baseline="0" dirty="0" smtClean="0"/>
              <a:t> to standardise data formatting across the project areas, this includes volunteer data provision. Main problem is that battling with excel is the last thing volunteers wish to do – moving to app based </a:t>
            </a:r>
            <a:r>
              <a:rPr lang="en-GB" baseline="0" dirty="0" err="1" smtClean="0"/>
              <a:t>reocrding</a:t>
            </a:r>
            <a:r>
              <a:rPr lang="en-GB" baseline="0" dirty="0" smtClean="0"/>
              <a:t>, not without its own problems. Improve data consistency</a:t>
            </a:r>
          </a:p>
          <a:p>
            <a:endParaRPr lang="en-GB" baseline="0" dirty="0" smtClean="0"/>
          </a:p>
        </p:txBody>
      </p:sp>
      <p:sp>
        <p:nvSpPr>
          <p:cNvPr id="4" name="Slide Number Placeholder 3"/>
          <p:cNvSpPr>
            <a:spLocks noGrp="1"/>
          </p:cNvSpPr>
          <p:nvPr>
            <p:ph type="sldNum" sz="quarter" idx="10"/>
          </p:nvPr>
        </p:nvSpPr>
        <p:spPr/>
        <p:txBody>
          <a:bodyPr/>
          <a:lstStyle/>
          <a:p>
            <a:fld id="{015745B4-086E-4836-9C5F-776B6AA4C130}" type="slidenum">
              <a:rPr lang="en-GB" smtClean="0"/>
              <a:t>19</a:t>
            </a:fld>
            <a:endParaRPr lang="en-GB"/>
          </a:p>
        </p:txBody>
      </p:sp>
    </p:spTree>
    <p:extLst>
      <p:ext uri="{BB962C8B-B14F-4D97-AF65-F5344CB8AC3E}">
        <p14:creationId xmlns:p14="http://schemas.microsoft.com/office/powerpoint/2010/main" val="80536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disease or ducks. </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2</a:t>
            </a:fld>
            <a:endParaRPr lang="en-GB"/>
          </a:p>
        </p:txBody>
      </p:sp>
    </p:spTree>
    <p:extLst>
      <p:ext uri="{BB962C8B-B14F-4D97-AF65-F5344CB8AC3E}">
        <p14:creationId xmlns:p14="http://schemas.microsoft.com/office/powerpoint/2010/main" val="144517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Collate conservation actions into something measureable.</a:t>
            </a:r>
          </a:p>
          <a:p>
            <a:r>
              <a:rPr lang="en-GB" dirty="0" smtClean="0"/>
              <a:t>Useful to measure degree of success</a:t>
            </a:r>
          </a:p>
          <a:p>
            <a:r>
              <a:rPr lang="en-GB" dirty="0" smtClean="0"/>
              <a:t>Inform action elsewhere</a:t>
            </a:r>
          </a:p>
          <a:p>
            <a:endParaRPr lang="en-GB" dirty="0" smtClean="0"/>
          </a:p>
          <a:p>
            <a:r>
              <a:rPr lang="en-GB" dirty="0" smtClean="0"/>
              <a:t>Aim here is to</a:t>
            </a:r>
            <a:r>
              <a:rPr lang="en-GB" baseline="0" dirty="0" smtClean="0"/>
              <a:t> explain WHY we need this data. </a:t>
            </a:r>
          </a:p>
          <a:p>
            <a:endParaRPr lang="en-GB" dirty="0" smtClean="0"/>
          </a:p>
          <a:p>
            <a:r>
              <a:rPr lang="en-GB" dirty="0" smtClean="0"/>
              <a:t>Recording data – Why. Compare across sites</a:t>
            </a:r>
          </a:p>
          <a:p>
            <a:r>
              <a:rPr lang="en-GB" dirty="0" smtClean="0"/>
              <a:t>Recording data – How . Standardisation. Vision of digital future ( need to determine what is needed</a:t>
            </a:r>
          </a:p>
          <a:p>
            <a:r>
              <a:rPr lang="en-GB" dirty="0" smtClean="0"/>
              <a:t>Time and Space </a:t>
            </a:r>
          </a:p>
          <a:p>
            <a:r>
              <a:rPr lang="en-GB" dirty="0" smtClean="0"/>
              <a:t>Effort</a:t>
            </a:r>
          </a:p>
          <a:p>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3</a:t>
            </a:fld>
            <a:endParaRPr lang="en-GB"/>
          </a:p>
        </p:txBody>
      </p:sp>
    </p:spTree>
    <p:extLst>
      <p:ext uri="{BB962C8B-B14F-4D97-AF65-F5344CB8AC3E}">
        <p14:creationId xmlns:p14="http://schemas.microsoft.com/office/powerpoint/2010/main" val="468620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First</a:t>
            </a:r>
            <a:r>
              <a:rPr lang="en-GB" baseline="0" dirty="0" smtClean="0"/>
              <a:t> we took a look at control of invasive mammals elsewhere. Much of the work has been done on islands, that have clear boundaries which makes eradication much more feasible and easily determined. We have collated data from 11 non- island &gt;</a:t>
            </a:r>
            <a:r>
              <a:rPr lang="en-GB" baseline="0" dirty="0" err="1" smtClean="0"/>
              <a:t>xxxkm</a:t>
            </a:r>
            <a:r>
              <a:rPr lang="en-GB" baseline="0" dirty="0" smtClean="0"/>
              <a:t>  to determine the man effort required for eradications. Also compared costs</a:t>
            </a:r>
            <a:r>
              <a:rPr lang="is-IS" baseline="0" dirty="0" smtClean="0"/>
              <a:t>…. </a:t>
            </a:r>
            <a:r>
              <a:rPr lang="en-US" baseline="0" dirty="0" smtClean="0"/>
              <a:t>I</a:t>
            </a:r>
            <a:r>
              <a:rPr lang="is-IS" baseline="0" dirty="0" smtClean="0"/>
              <a:t>nline with islands – therefore predicatable. This focussed on one elemeent of invasive species control – eradication but for many areas this is not a realistic opportunity........ </a:t>
            </a:r>
          </a:p>
          <a:p>
            <a:endParaRPr lang="is-IS" baseline="0" dirty="0" smtClean="0"/>
          </a:p>
        </p:txBody>
      </p:sp>
      <p:sp>
        <p:nvSpPr>
          <p:cNvPr id="4" name="Slide Number Placeholder 3"/>
          <p:cNvSpPr>
            <a:spLocks noGrp="1"/>
          </p:cNvSpPr>
          <p:nvPr>
            <p:ph type="sldNum" sz="quarter" idx="10"/>
          </p:nvPr>
        </p:nvSpPr>
        <p:spPr/>
        <p:txBody>
          <a:bodyPr/>
          <a:lstStyle/>
          <a:p>
            <a:fld id="{015745B4-086E-4836-9C5F-776B6AA4C130}" type="slidenum">
              <a:rPr lang="en-GB" smtClean="0"/>
              <a:t>6</a:t>
            </a:fld>
            <a:endParaRPr lang="en-GB"/>
          </a:p>
        </p:txBody>
      </p:sp>
    </p:spTree>
    <p:extLst>
      <p:ext uri="{BB962C8B-B14F-4D97-AF65-F5344CB8AC3E}">
        <p14:creationId xmlns:p14="http://schemas.microsoft.com/office/powerpoint/2010/main" val="345728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look at the </a:t>
            </a:r>
            <a:r>
              <a:rPr lang="en-GB" baseline="0" dirty="0" smtClean="0"/>
              <a:t> process of invasion  in terms of area and costs to control we see</a:t>
            </a:r>
            <a:r>
              <a:rPr lang="is-IS" baseline="0" dirty="0" smtClean="0"/>
              <a:t>… 4 stages of the process. If we thingk of our local project areas rather than the grey swuirrel in the UK as a whole, Across the RSU project we have areas that fall into each of these areas of the curve. </a:t>
            </a:r>
            <a:r>
              <a:rPr lang="en-US" baseline="0" dirty="0" smtClean="0"/>
              <a:t>E</a:t>
            </a:r>
            <a:r>
              <a:rPr lang="is-IS" baseline="0" dirty="0" smtClean="0"/>
              <a:t>.g. </a:t>
            </a:r>
            <a:r>
              <a:rPr lang="en-US" baseline="0" dirty="0" smtClean="0"/>
              <a:t>C</a:t>
            </a:r>
            <a:r>
              <a:rPr lang="is-IS" baseline="0" dirty="0" smtClean="0"/>
              <a:t>ore of keilder we are aiming at Preventions – early warning. </a:t>
            </a:r>
          </a:p>
          <a:p>
            <a:r>
              <a:rPr lang="is-IS" baseline="0" dirty="0" smtClean="0"/>
              <a:t>In Wales and the mournes – eradication – the early warning for reinvasion ( as is case on anglesey – public sightings are important) </a:t>
            </a:r>
          </a:p>
          <a:p>
            <a:r>
              <a:rPr lang="is-IS" baseline="0" dirty="0" smtClean="0"/>
              <a:t>In Merseyside is ocntainment – keep them out of the areas with reds..... </a:t>
            </a:r>
            <a:r>
              <a:rPr lang="en-US" baseline="0" dirty="0" smtClean="0"/>
              <a:t>N</a:t>
            </a:r>
            <a:r>
              <a:rPr lang="is-IS" baseline="0" dirty="0" smtClean="0"/>
              <a:t>eed for constant control of greys. </a:t>
            </a:r>
          </a:p>
          <a:p>
            <a:endParaRPr lang="is-IS" baseline="0" dirty="0" smtClean="0"/>
          </a:p>
          <a:p>
            <a:endParaRPr lang="is-IS" baseline="0" dirty="0" smtClean="0"/>
          </a:p>
          <a:p>
            <a:endParaRPr lang="is-IS" baseline="0" dirty="0" smtClean="0"/>
          </a:p>
          <a:p>
            <a:r>
              <a:rPr lang="en-GB" dirty="0" smtClean="0"/>
              <a:t>Activities to allow the conservation actions</a:t>
            </a:r>
            <a:r>
              <a:rPr lang="en-GB" baseline="0" dirty="0" smtClean="0"/>
              <a:t> </a:t>
            </a:r>
            <a:r>
              <a:rPr lang="en-GB" dirty="0" smtClean="0"/>
              <a:t>to work toward the pillars of invasive species control, depending on the area, prevent ingress/ range control, reduction</a:t>
            </a:r>
            <a:r>
              <a:rPr lang="en-GB" baseline="0" dirty="0" smtClean="0"/>
              <a:t> and eradication. For all of these objects data on squirrels sightings, range monitoring and control need to be undertaken. All of which volunteers can participate in. </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7</a:t>
            </a:fld>
            <a:endParaRPr lang="en-GB"/>
          </a:p>
        </p:txBody>
      </p:sp>
    </p:spTree>
    <p:extLst>
      <p:ext uri="{BB962C8B-B14F-4D97-AF65-F5344CB8AC3E}">
        <p14:creationId xmlns:p14="http://schemas.microsoft.com/office/powerpoint/2010/main" val="420323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Anglesey experience</a:t>
            </a:r>
          </a:p>
          <a:p>
            <a:endParaRPr lang="en-GB" dirty="0" smtClean="0"/>
          </a:p>
          <a:p>
            <a:r>
              <a:rPr lang="en-GB" dirty="0" smtClean="0"/>
              <a:t>Paper BBC articles</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8</a:t>
            </a:fld>
            <a:endParaRPr lang="en-GB"/>
          </a:p>
        </p:txBody>
      </p:sp>
    </p:spTree>
    <p:extLst>
      <p:ext uri="{BB962C8B-B14F-4D97-AF65-F5344CB8AC3E}">
        <p14:creationId xmlns:p14="http://schemas.microsoft.com/office/powerpoint/2010/main" val="471422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Density and abundance are harder to do in the field but with the trapping data we can make models to predict this – moving from the coloured in squares to something more meaningful for future management</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9</a:t>
            </a:fld>
            <a:endParaRPr lang="en-GB"/>
          </a:p>
        </p:txBody>
      </p:sp>
    </p:spTree>
    <p:extLst>
      <p:ext uri="{BB962C8B-B14F-4D97-AF65-F5344CB8AC3E}">
        <p14:creationId xmlns:p14="http://schemas.microsoft.com/office/powerpoint/2010/main" val="875529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 hours</a:t>
            </a:r>
            <a:r>
              <a:rPr lang="en-GB" baseline="0" dirty="0" smtClean="0"/>
              <a:t> can vary for a huge number of reasons – including the first two above. At the beginning the efficiency will be higher than at the end of a culling period</a:t>
            </a:r>
            <a:r>
              <a:rPr lang="is-IS" baseline="0" dirty="0" smtClean="0"/>
              <a:t>…... </a:t>
            </a:r>
            <a:r>
              <a:rPr lang="en-US" baseline="0" dirty="0" smtClean="0"/>
              <a:t>N</a:t>
            </a:r>
            <a:r>
              <a:rPr lang="is-IS" baseline="0" dirty="0" smtClean="0"/>
              <a:t>ot a great measure – time spendt out may feel wasted but if you caughthe last squirrels. .... </a:t>
            </a:r>
          </a:p>
          <a:p>
            <a:endParaRPr lang="is-IS" baseline="0" dirty="0" smtClean="0"/>
          </a:p>
          <a:p>
            <a:r>
              <a:rPr lang="is-IS" baseline="0" dirty="0" smtClean="0"/>
              <a:t>Effort</a:t>
            </a:r>
          </a:p>
          <a:p>
            <a:endParaRPr lang="is-IS" baseline="0" dirty="0" smtClean="0"/>
          </a:p>
          <a:p>
            <a:pPr>
              <a:buSzPct val="100000"/>
            </a:pPr>
            <a:endParaRPr lang="en-GB" dirty="0" smtClean="0">
              <a:solidFill>
                <a:srgbClr val="415454"/>
              </a:solidFill>
              <a:latin typeface="Arial" panose="020B0604020202020204" pitchFamily="34" charset="0"/>
              <a:cs typeface="Arial" panose="020B0604020202020204" pitchFamily="34" charset="0"/>
            </a:endParaRPr>
          </a:p>
          <a:p>
            <a:pPr>
              <a:buSzPct val="100000"/>
            </a:pPr>
            <a:r>
              <a:rPr lang="en-GB" dirty="0" smtClean="0">
                <a:solidFill>
                  <a:srgbClr val="415454"/>
                </a:solidFill>
                <a:latin typeface="Arial" panose="020B0604020202020204" pitchFamily="34" charset="0"/>
                <a:cs typeface="Arial" panose="020B0604020202020204" pitchFamily="34" charset="0"/>
              </a:rPr>
              <a:t>How many are left? Depends how many were there to start with. Can we estimate this? Yes, we can try. </a:t>
            </a:r>
          </a:p>
          <a:p>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10</a:t>
            </a:fld>
            <a:endParaRPr lang="en-GB"/>
          </a:p>
        </p:txBody>
      </p:sp>
    </p:spTree>
    <p:extLst>
      <p:ext uri="{BB962C8B-B14F-4D97-AF65-F5344CB8AC3E}">
        <p14:creationId xmlns:p14="http://schemas.microsoft.com/office/powerpoint/2010/main" val="698338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Change to effort in time </a:t>
            </a:r>
            <a:endParaRPr lang="en-GB" dirty="0"/>
          </a:p>
        </p:txBody>
      </p:sp>
      <p:sp>
        <p:nvSpPr>
          <p:cNvPr id="4" name="Slide Number Placeholder 3"/>
          <p:cNvSpPr>
            <a:spLocks noGrp="1"/>
          </p:cNvSpPr>
          <p:nvPr>
            <p:ph type="sldNum" sz="quarter" idx="10"/>
          </p:nvPr>
        </p:nvSpPr>
        <p:spPr/>
        <p:txBody>
          <a:bodyPr/>
          <a:lstStyle/>
          <a:p>
            <a:fld id="{015745B4-086E-4836-9C5F-776B6AA4C130}" type="slidenum">
              <a:rPr lang="en-GB" smtClean="0"/>
              <a:t>11</a:t>
            </a:fld>
            <a:endParaRPr lang="en-GB"/>
          </a:p>
        </p:txBody>
      </p:sp>
    </p:spTree>
    <p:extLst>
      <p:ext uri="{BB962C8B-B14F-4D97-AF65-F5344CB8AC3E}">
        <p14:creationId xmlns:p14="http://schemas.microsoft.com/office/powerpoint/2010/main" val="1231610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03552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688727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464"/>
          </a:xfrm>
          <a:prstGeom prst="rect">
            <a:avLst/>
          </a:prstGeom>
        </p:spPr>
      </p:pic>
      <p:pic>
        <p:nvPicPr>
          <p:cNvPr id="2" name="Picture 1"/>
          <p:cNvPicPr>
            <a:picLocks noChangeAspect="1"/>
          </p:cNvPicPr>
          <p:nvPr userDrawn="1"/>
        </p:nvPicPr>
        <p:blipFill>
          <a:blip r:embed="rId4"/>
          <a:stretch>
            <a:fillRect/>
          </a:stretch>
        </p:blipFill>
        <p:spPr>
          <a:xfrm>
            <a:off x="1030777" y="154291"/>
            <a:ext cx="839586" cy="607036"/>
          </a:xfrm>
          <a:prstGeom prst="rect">
            <a:avLst/>
          </a:prstGeom>
        </p:spPr>
      </p:pic>
      <p:pic>
        <p:nvPicPr>
          <p:cNvPr id="12" name="Picture 11"/>
          <p:cNvPicPr>
            <a:picLocks noChangeAspect="1"/>
          </p:cNvPicPr>
          <p:nvPr userDrawn="1"/>
        </p:nvPicPr>
        <p:blipFill>
          <a:blip r:embed="rId5"/>
          <a:stretch>
            <a:fillRect/>
          </a:stretch>
        </p:blipFill>
        <p:spPr>
          <a:xfrm>
            <a:off x="6982691" y="113991"/>
            <a:ext cx="953054" cy="647336"/>
          </a:xfrm>
          <a:prstGeom prst="rect">
            <a:avLst/>
          </a:prstGeom>
        </p:spPr>
      </p:pic>
      <p:sp>
        <p:nvSpPr>
          <p:cNvPr id="5" name="TextBox 4"/>
          <p:cNvSpPr txBox="1"/>
          <p:nvPr userDrawn="1"/>
        </p:nvSpPr>
        <p:spPr>
          <a:xfrm>
            <a:off x="4064924" y="6309359"/>
            <a:ext cx="4006734" cy="307777"/>
          </a:xfrm>
          <a:prstGeom prst="rect">
            <a:avLst/>
          </a:prstGeom>
          <a:noFill/>
        </p:spPr>
        <p:txBody>
          <a:bodyPr wrap="square" rtlCol="0">
            <a:spAutoFit/>
          </a:bodyPr>
          <a:lstStyle/>
          <a:p>
            <a:pPr algn="r"/>
            <a:r>
              <a:rPr lang="en-GB" sz="1400" dirty="0">
                <a:solidFill>
                  <a:schemeClr val="bg1"/>
                </a:solidFill>
              </a:rPr>
              <a:t>LIFE14 NAT/UK/000467</a:t>
            </a:r>
          </a:p>
        </p:txBody>
      </p:sp>
    </p:spTree>
    <p:extLst>
      <p:ext uri="{BB962C8B-B14F-4D97-AF65-F5344CB8AC3E}">
        <p14:creationId xmlns:p14="http://schemas.microsoft.com/office/powerpoint/2010/main" val="128254382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457200" rtl="0" eaLnBrk="1" latinLnBrk="0" hangingPunct="1">
        <a:spcBef>
          <a:spcPct val="0"/>
        </a:spcBef>
        <a:buNone/>
        <a:defRPr sz="3500" b="0" i="0" kern="1200">
          <a:solidFill>
            <a:schemeClr val="tx1"/>
          </a:solidFill>
          <a:latin typeface="FuturaMed"/>
          <a:ea typeface="+mj-ea"/>
          <a:cs typeface="FuturaMe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999" cy="6857464"/>
          </a:xfrm>
          <a:prstGeom prst="rect">
            <a:avLst/>
          </a:prstGeom>
        </p:spPr>
      </p:pic>
      <p:sp>
        <p:nvSpPr>
          <p:cNvPr id="2" name="Title Placeholder 1"/>
          <p:cNvSpPr>
            <a:spLocks noGrp="1"/>
          </p:cNvSpPr>
          <p:nvPr>
            <p:ph type="title"/>
          </p:nvPr>
        </p:nvSpPr>
        <p:spPr>
          <a:xfrm>
            <a:off x="1233995" y="2762"/>
            <a:ext cx="7035289"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9" name="Picture 8"/>
          <p:cNvPicPr>
            <a:picLocks noChangeAspect="1"/>
          </p:cNvPicPr>
          <p:nvPr userDrawn="1"/>
        </p:nvPicPr>
        <p:blipFill>
          <a:blip r:embed="rId4"/>
          <a:stretch>
            <a:fillRect/>
          </a:stretch>
        </p:blipFill>
        <p:spPr>
          <a:xfrm>
            <a:off x="814202" y="6052832"/>
            <a:ext cx="839586" cy="607036"/>
          </a:xfrm>
          <a:prstGeom prst="rect">
            <a:avLst/>
          </a:prstGeom>
        </p:spPr>
      </p:pic>
      <p:pic>
        <p:nvPicPr>
          <p:cNvPr id="10" name="Picture 9"/>
          <p:cNvPicPr>
            <a:picLocks noChangeAspect="1"/>
          </p:cNvPicPr>
          <p:nvPr userDrawn="1"/>
        </p:nvPicPr>
        <p:blipFill>
          <a:blip r:embed="rId5"/>
          <a:stretch>
            <a:fillRect/>
          </a:stretch>
        </p:blipFill>
        <p:spPr>
          <a:xfrm>
            <a:off x="7555825" y="6002832"/>
            <a:ext cx="953054" cy="647336"/>
          </a:xfrm>
          <a:prstGeom prst="rect">
            <a:avLst/>
          </a:prstGeom>
        </p:spPr>
      </p:pic>
    </p:spTree>
    <p:extLst>
      <p:ext uri="{BB962C8B-B14F-4D97-AF65-F5344CB8AC3E}">
        <p14:creationId xmlns:p14="http://schemas.microsoft.com/office/powerpoint/2010/main" val="924023217"/>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457200" rtl="0" eaLnBrk="1" latinLnBrk="0" hangingPunct="1">
        <a:spcBef>
          <a:spcPct val="0"/>
        </a:spcBef>
        <a:buNone/>
        <a:defRPr sz="2200" b="0" i="0" kern="1200">
          <a:solidFill>
            <a:schemeClr val="tx1"/>
          </a:solidFill>
          <a:latin typeface="FuturaMed"/>
          <a:ea typeface="+mj-ea"/>
          <a:cs typeface="FuturaMe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20.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6.png"/><Relationship Id="rId5" Type="http://schemas.openxmlformats.org/officeDocument/2006/relationships/image" Target="../media/image20.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5" Type="http://schemas.openxmlformats.org/officeDocument/2006/relationships/image" Target="../media/image20.jpeg"/><Relationship Id="rId6" Type="http://schemas.openxmlformats.org/officeDocument/2006/relationships/image" Target="../media/image23.jpe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Placeholder 1"/>
          <p:cNvSpPr txBox="1">
            <a:spLocks/>
          </p:cNvSpPr>
          <p:nvPr/>
        </p:nvSpPr>
        <p:spPr>
          <a:xfrm>
            <a:off x="539289" y="1599917"/>
            <a:ext cx="8147510" cy="1143000"/>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dirty="0" smtClean="0">
                <a:latin typeface="Arial" panose="020B0604020202020204" pitchFamily="34" charset="0"/>
                <a:cs typeface="Arial" panose="020B0604020202020204" pitchFamily="34" charset="0"/>
              </a:rPr>
              <a:t>Data Collection and Citizen </a:t>
            </a:r>
            <a:r>
              <a:rPr lang="en-US" dirty="0" smtClean="0">
                <a:latin typeface="Arial" panose="020B0604020202020204" pitchFamily="34" charset="0"/>
                <a:cs typeface="Arial" panose="020B0604020202020204" pitchFamily="34" charset="0"/>
              </a:rPr>
              <a:t>Science  </a:t>
            </a:r>
            <a:r>
              <a:rPr lang="en-US" dirty="0" smtClean="0">
                <a:latin typeface="Arial" panose="020B0604020202020204" pitchFamily="34" charset="0"/>
                <a:cs typeface="Arial" panose="020B0604020202020204" pitchFamily="34" charset="0"/>
              </a:rPr>
              <a:t>Red Squirrels United</a:t>
            </a:r>
            <a:endParaRPr lang="en-GB" dirty="0">
              <a:latin typeface="Arial" panose="020B0604020202020204" pitchFamily="34" charset="0"/>
              <a:cs typeface="Arial" panose="020B0604020202020204" pitchFamily="34" charset="0"/>
            </a:endParaRPr>
          </a:p>
        </p:txBody>
      </p:sp>
      <p:sp>
        <p:nvSpPr>
          <p:cNvPr id="10" name="Title Placeholder 1"/>
          <p:cNvSpPr txBox="1">
            <a:spLocks/>
          </p:cNvSpPr>
          <p:nvPr/>
        </p:nvSpPr>
        <p:spPr>
          <a:xfrm>
            <a:off x="539289" y="4398818"/>
            <a:ext cx="8147510" cy="1143000"/>
          </a:xfrm>
          <a:prstGeom prst="rect">
            <a:avLst/>
          </a:prstGeom>
        </p:spPr>
        <p:txBody>
          <a:bodyPr vert="horz" lIns="91440" tIns="45720" rIns="91440" bIns="45720" rtlCol="0" anchor="ctr">
            <a:normAutofit fontScale="92500" lnSpcReduction="20000"/>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endParaRPr lang="en-US" sz="3000" dirty="0" smtClean="0">
              <a:solidFill>
                <a:srgbClr val="415454"/>
              </a:solidFill>
              <a:latin typeface="Arial" panose="020B0604020202020204" pitchFamily="34" charset="0"/>
              <a:cs typeface="Arial" panose="020B0604020202020204" pitchFamily="34" charset="0"/>
            </a:endParaRPr>
          </a:p>
          <a:p>
            <a:r>
              <a:rPr lang="en-US" sz="3000" dirty="0" smtClean="0">
                <a:solidFill>
                  <a:srgbClr val="415454"/>
                </a:solidFill>
                <a:latin typeface="Arial" panose="020B0604020202020204" pitchFamily="34" charset="0"/>
                <a:cs typeface="Arial" panose="020B0604020202020204" pitchFamily="34" charset="0"/>
              </a:rPr>
              <a:t>Aileen Mill and Zelda van der Waal </a:t>
            </a:r>
          </a:p>
          <a:p>
            <a:r>
              <a:rPr lang="en-US" sz="3000" dirty="0" smtClean="0">
                <a:solidFill>
                  <a:srgbClr val="415454"/>
                </a:solidFill>
                <a:latin typeface="Arial" panose="020B0604020202020204" pitchFamily="34" charset="0"/>
                <a:cs typeface="Arial" panose="020B0604020202020204" pitchFamily="34" charset="0"/>
              </a:rPr>
              <a:t>Newcastle University</a:t>
            </a:r>
            <a:endParaRPr lang="en-US" sz="3000" dirty="0">
              <a:solidFill>
                <a:srgbClr val="415454"/>
              </a:solidFill>
              <a:latin typeface="Arial" panose="020B0604020202020204" pitchFamily="34" charset="0"/>
              <a:cs typeface="Arial" panose="020B0604020202020204" pitchFamily="34" charset="0"/>
            </a:endParaRPr>
          </a:p>
          <a:p>
            <a:endParaRPr lang="en-GB" sz="3000" dirty="0">
              <a:solidFill>
                <a:srgbClr val="415454"/>
              </a:solidFill>
              <a:latin typeface="Arial" panose="020B0604020202020204" pitchFamily="34" charset="0"/>
              <a:cs typeface="Arial" panose="020B0604020202020204" pitchFamily="34" charset="0"/>
            </a:endParaRPr>
          </a:p>
        </p:txBody>
      </p:sp>
      <p:sp>
        <p:nvSpPr>
          <p:cNvPr id="3" name="TextBox 2"/>
          <p:cNvSpPr txBox="1"/>
          <p:nvPr/>
        </p:nvSpPr>
        <p:spPr>
          <a:xfrm>
            <a:off x="371061" y="5541818"/>
            <a:ext cx="4174435" cy="369332"/>
          </a:xfrm>
          <a:prstGeom prst="rect">
            <a:avLst/>
          </a:prstGeom>
          <a:noFill/>
        </p:spPr>
        <p:txBody>
          <a:bodyPr wrap="square" rtlCol="0">
            <a:spAutoFit/>
          </a:bodyPr>
          <a:lstStyle/>
          <a:p>
            <a:r>
              <a:rPr lang="en-GB" dirty="0" smtClean="0">
                <a:solidFill>
                  <a:schemeClr val="accent6">
                    <a:lumMod val="50000"/>
                  </a:schemeClr>
                </a:solidFill>
              </a:rPr>
              <a:t>@</a:t>
            </a:r>
            <a:r>
              <a:rPr lang="en-GB" dirty="0" err="1" smtClean="0">
                <a:solidFill>
                  <a:schemeClr val="accent6">
                    <a:lumMod val="50000"/>
                  </a:schemeClr>
                </a:solidFill>
              </a:rPr>
              <a:t>RedSquirrelsRSU</a:t>
            </a:r>
            <a:r>
              <a:rPr lang="en-GB" dirty="0" smtClean="0">
                <a:solidFill>
                  <a:schemeClr val="accent6">
                    <a:lumMod val="50000"/>
                  </a:schemeClr>
                </a:solidFill>
              </a:rPr>
              <a:t>   @</a:t>
            </a:r>
            <a:r>
              <a:rPr lang="en-GB" dirty="0" err="1" smtClean="0">
                <a:solidFill>
                  <a:schemeClr val="accent6">
                    <a:lumMod val="50000"/>
                  </a:schemeClr>
                </a:solidFill>
              </a:rPr>
              <a:t>aileencmill</a:t>
            </a:r>
            <a:endParaRPr lang="en-GB" dirty="0">
              <a:solidFill>
                <a:schemeClr val="accent6">
                  <a:lumMod val="50000"/>
                </a:schemeClr>
              </a:solidFill>
            </a:endParaRPr>
          </a:p>
        </p:txBody>
      </p:sp>
    </p:spTree>
    <p:extLst>
      <p:ext uri="{BB962C8B-B14F-4D97-AF65-F5344CB8AC3E}">
        <p14:creationId xmlns:p14="http://schemas.microsoft.com/office/powerpoint/2010/main" val="132608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163770" y="0"/>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400" dirty="0" smtClean="0">
                <a:solidFill>
                  <a:schemeClr val="accent6">
                    <a:lumMod val="50000"/>
                  </a:schemeClr>
                </a:solidFill>
                <a:latin typeface="Arial" charset="0"/>
                <a:ea typeface="Arial" charset="0"/>
                <a:cs typeface="Arial" charset="0"/>
              </a:rPr>
              <a:t>How to we measure success at grey culling? </a:t>
            </a:r>
            <a:endParaRPr lang="en-GB" sz="2200" dirty="0">
              <a:solidFill>
                <a:schemeClr val="accent6">
                  <a:lumMod val="50000"/>
                </a:schemeClr>
              </a:solidFill>
              <a:latin typeface="Arial" charset="0"/>
              <a:ea typeface="Arial" charset="0"/>
              <a:cs typeface="Arial" charset="0"/>
            </a:endParaRPr>
          </a:p>
        </p:txBody>
      </p:sp>
      <p:sp>
        <p:nvSpPr>
          <p:cNvPr id="5" name="TextBox 4"/>
          <p:cNvSpPr txBox="1"/>
          <p:nvPr/>
        </p:nvSpPr>
        <p:spPr>
          <a:xfrm>
            <a:off x="407893" y="1233003"/>
            <a:ext cx="8542361" cy="4247317"/>
          </a:xfrm>
          <a:prstGeom prst="rect">
            <a:avLst/>
          </a:prstGeom>
          <a:noFill/>
        </p:spPr>
        <p:txBody>
          <a:bodyPr wrap="square" rtlCol="0">
            <a:spAutoFit/>
          </a:bodyPr>
          <a:lstStyle/>
          <a:p>
            <a:pPr>
              <a:buSzPct val="100000"/>
            </a:pPr>
            <a:r>
              <a:rPr lang="en-GB" dirty="0" smtClean="0">
                <a:solidFill>
                  <a:srgbClr val="415454"/>
                </a:solidFill>
                <a:latin typeface="Arial" panose="020B0604020202020204" pitchFamily="34" charset="0"/>
                <a:cs typeface="Arial" panose="020B0604020202020204" pitchFamily="34" charset="0"/>
              </a:rPr>
              <a:t>Metrics: </a:t>
            </a:r>
          </a:p>
          <a:p>
            <a:pPr>
              <a:buSzPct val="100000"/>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r>
              <a:rPr lang="en-GB" dirty="0" smtClean="0">
                <a:solidFill>
                  <a:srgbClr val="415454"/>
                </a:solidFill>
                <a:latin typeface="Arial" panose="020B0604020202020204" pitchFamily="34" charset="0"/>
                <a:cs typeface="Arial" panose="020B0604020202020204" pitchFamily="34" charset="0"/>
              </a:rPr>
              <a:t>Number of grey squirrels culled. </a:t>
            </a:r>
          </a:p>
          <a:p>
            <a:pPr marL="285750" indent="-285750">
              <a:buSzPct val="100000"/>
              <a:buFont typeface="Arial" charset="0"/>
              <a:buChar char="•"/>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r>
              <a:rPr lang="en-GB" dirty="0" smtClean="0">
                <a:solidFill>
                  <a:srgbClr val="415454"/>
                </a:solidFill>
                <a:latin typeface="Arial" panose="020B0604020202020204" pitchFamily="34" charset="0"/>
                <a:cs typeface="Arial" panose="020B0604020202020204" pitchFamily="34" charset="0"/>
              </a:rPr>
              <a:t>Number of traps set</a:t>
            </a:r>
          </a:p>
          <a:p>
            <a:pPr marL="285750" indent="-285750">
              <a:buSzPct val="100000"/>
              <a:buFont typeface="Arial" charset="0"/>
              <a:buChar char="•"/>
            </a:pPr>
            <a:endParaRPr lang="en-GB" dirty="0" smtClean="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r>
              <a:rPr lang="en-GB" dirty="0" smtClean="0">
                <a:solidFill>
                  <a:srgbClr val="415454"/>
                </a:solidFill>
                <a:latin typeface="Arial" panose="020B0604020202020204" pitchFamily="34" charset="0"/>
                <a:cs typeface="Arial" panose="020B0604020202020204" pitchFamily="34" charset="0"/>
              </a:rPr>
              <a:t>Number of man-hours in the field </a:t>
            </a: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r>
              <a:rPr lang="en-GB" dirty="0" smtClean="0">
                <a:solidFill>
                  <a:srgbClr val="415454"/>
                </a:solidFill>
                <a:latin typeface="Arial" panose="020B0604020202020204" pitchFamily="34" charset="0"/>
                <a:cs typeface="Arial" panose="020B0604020202020204" pitchFamily="34" charset="0"/>
              </a:rPr>
              <a:t>BUT  Time and Space are very important </a:t>
            </a:r>
          </a:p>
          <a:p>
            <a:pPr>
              <a:buSzPct val="100000"/>
            </a:pPr>
            <a:endParaRPr lang="en-GB" dirty="0" smtClean="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r>
              <a:rPr lang="en-GB" dirty="0">
                <a:solidFill>
                  <a:srgbClr val="415454"/>
                </a:solidFill>
                <a:latin typeface="Arial" panose="020B0604020202020204" pitchFamily="34" charset="0"/>
                <a:cs typeface="Arial" panose="020B0604020202020204" pitchFamily="34" charset="0"/>
              </a:rPr>
              <a:t>Number of grey squirrels culled from my 100 acre wood</a:t>
            </a:r>
            <a:endParaRPr lang="en-GB" dirty="0" smtClean="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r>
              <a:rPr lang="en-GB" dirty="0">
                <a:solidFill>
                  <a:srgbClr val="415454"/>
                </a:solidFill>
                <a:latin typeface="Arial" panose="020B0604020202020204" pitchFamily="34" charset="0"/>
                <a:cs typeface="Arial" panose="020B0604020202020204" pitchFamily="34" charset="0"/>
              </a:rPr>
              <a:t>Number of grey squirrels culled </a:t>
            </a:r>
            <a:r>
              <a:rPr lang="en-GB" dirty="0">
                <a:solidFill>
                  <a:schemeClr val="accent6">
                    <a:lumMod val="50000"/>
                  </a:schemeClr>
                </a:solidFill>
                <a:latin typeface="Arial" panose="020B0604020202020204" pitchFamily="34" charset="0"/>
                <a:cs typeface="Arial" panose="020B0604020202020204" pitchFamily="34" charset="0"/>
              </a:rPr>
              <a:t>from my 100 acre wood over 1000 trap nights</a:t>
            </a:r>
          </a:p>
          <a:p>
            <a:pPr>
              <a:buSzPct val="100000"/>
            </a:pPr>
            <a:endParaRPr lang="en-GB" dirty="0" smtClean="0">
              <a:solidFill>
                <a:srgbClr val="415454"/>
              </a:solidFill>
              <a:latin typeface="Arial" panose="020B0604020202020204" pitchFamily="34" charset="0"/>
              <a:cs typeface="Arial" panose="020B0604020202020204" pitchFamily="34" charset="0"/>
            </a:endParaRPr>
          </a:p>
        </p:txBody>
      </p:sp>
      <p:pic>
        <p:nvPicPr>
          <p:cNvPr id="6"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3579" y="1233003"/>
            <a:ext cx="3936675" cy="27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267"/>
          <a:stretch/>
        </p:blipFill>
        <p:spPr>
          <a:xfrm>
            <a:off x="3217469" y="1427997"/>
            <a:ext cx="5872163" cy="3213296"/>
          </a:xfrm>
          <a:prstGeom prst="rect">
            <a:avLst/>
          </a:prstGeom>
        </p:spPr>
      </p:pic>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smtClean="0">
                <a:solidFill>
                  <a:schemeClr val="accent6">
                    <a:lumMod val="50000"/>
                  </a:schemeClr>
                </a:solidFill>
              </a:rPr>
              <a:t>Reporting effort: recording time</a:t>
            </a:r>
            <a:endParaRPr lang="en-GB" sz="2400" dirty="0">
              <a:solidFill>
                <a:schemeClr val="accent6">
                  <a:lumMod val="50000"/>
                </a:schemeClr>
              </a:solidFill>
            </a:endParaRPr>
          </a:p>
        </p:txBody>
      </p:sp>
      <p:sp>
        <p:nvSpPr>
          <p:cNvPr id="5" name="TextBox 4"/>
          <p:cNvSpPr txBox="1"/>
          <p:nvPr/>
        </p:nvSpPr>
        <p:spPr>
          <a:xfrm>
            <a:off x="120684" y="1383314"/>
            <a:ext cx="3181126" cy="1754326"/>
          </a:xfrm>
          <a:prstGeom prst="rect">
            <a:avLst/>
          </a:prstGeom>
          <a:noFill/>
        </p:spPr>
        <p:txBody>
          <a:bodyPr wrap="square" rtlCol="0">
            <a:spAutoFit/>
          </a:bodyPr>
          <a:lstStyle/>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Start day 2/07/16</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End date 30/07/16</a:t>
            </a:r>
          </a:p>
          <a:p>
            <a:pPr marL="285750" indent="-285750">
              <a:buSzPct val="100000"/>
              <a:buBlip>
                <a:blip r:embed="rId4"/>
              </a:buBlip>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Trapping session 28 days</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4 trap days</a:t>
            </a:r>
          </a:p>
          <a:p>
            <a:pPr>
              <a:buSzPct val="100000"/>
            </a:pPr>
            <a:endParaRPr lang="en-GB" dirty="0">
              <a:solidFill>
                <a:srgbClr val="415454"/>
              </a:solidFill>
              <a:latin typeface="Arial" panose="020B0604020202020204" pitchFamily="34" charset="0"/>
              <a:cs typeface="Arial" panose="020B0604020202020204" pitchFamily="34" charset="0"/>
            </a:endParaRPr>
          </a:p>
        </p:txBody>
      </p:sp>
      <p:cxnSp>
        <p:nvCxnSpPr>
          <p:cNvPr id="46" name="Straight Arrow Connector 45"/>
          <p:cNvCxnSpPr/>
          <p:nvPr/>
        </p:nvCxnSpPr>
        <p:spPr>
          <a:xfrm>
            <a:off x="678946" y="6717725"/>
            <a:ext cx="40353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7815" y="2360797"/>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3254" y="2367120"/>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093" y="1689895"/>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570" y="4175188"/>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332" y="1709222"/>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723" y="2566095"/>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2671" y="2550935"/>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445" y="1722557"/>
            <a:ext cx="619966" cy="578682"/>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3198723" y="1933056"/>
            <a:ext cx="7461220" cy="2428768"/>
            <a:chOff x="3217467" y="1969208"/>
            <a:chExt cx="7461220" cy="2428768"/>
          </a:xfrm>
        </p:grpSpPr>
        <p:cxnSp>
          <p:nvCxnSpPr>
            <p:cNvPr id="40" name="Straight Arrow Connector 39"/>
            <p:cNvCxnSpPr/>
            <p:nvPr/>
          </p:nvCxnSpPr>
          <p:spPr>
            <a:xfrm flipH="1" flipV="1">
              <a:off x="3301726" y="2536307"/>
              <a:ext cx="5656453" cy="28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5" idx="1"/>
            </p:cNvCxnSpPr>
            <p:nvPr/>
          </p:nvCxnSpPr>
          <p:spPr>
            <a:xfrm>
              <a:off x="3217467" y="3695419"/>
              <a:ext cx="5824969" cy="44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241065" y="4339884"/>
              <a:ext cx="4030346" cy="58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 idx="1"/>
            </p:cNvCxnSpPr>
            <p:nvPr/>
          </p:nvCxnSpPr>
          <p:spPr>
            <a:xfrm>
              <a:off x="3217469" y="3034645"/>
              <a:ext cx="5824969" cy="44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648341" y="1969208"/>
              <a:ext cx="4030346" cy="5809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5797108" y="4159603"/>
            <a:ext cx="1411330" cy="477535"/>
            <a:chOff x="5797108" y="4159603"/>
            <a:chExt cx="1411330" cy="477535"/>
          </a:xfrm>
        </p:grpSpPr>
        <p:pic>
          <p:nvPicPr>
            <p:cNvPr id="33"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448" y="4194459"/>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044" y="4159603"/>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108" y="4328316"/>
              <a:ext cx="308822" cy="30882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98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267"/>
          <a:stretch/>
        </p:blipFill>
        <p:spPr>
          <a:xfrm>
            <a:off x="3217469" y="1427997"/>
            <a:ext cx="5872163" cy="3213296"/>
          </a:xfrm>
          <a:prstGeom prst="rect">
            <a:avLst/>
          </a:prstGeom>
        </p:spPr>
      </p:pic>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smtClean="0">
                <a:solidFill>
                  <a:schemeClr val="accent6">
                    <a:lumMod val="50000"/>
                  </a:schemeClr>
                </a:solidFill>
              </a:rPr>
              <a:t>Reporting effort: recording time</a:t>
            </a:r>
            <a:endParaRPr lang="en-GB" sz="2400" dirty="0">
              <a:solidFill>
                <a:schemeClr val="accent6">
                  <a:lumMod val="50000"/>
                </a:schemeClr>
              </a:solidFill>
            </a:endParaRPr>
          </a:p>
        </p:txBody>
      </p:sp>
      <p:sp>
        <p:nvSpPr>
          <p:cNvPr id="5" name="TextBox 4"/>
          <p:cNvSpPr txBox="1"/>
          <p:nvPr/>
        </p:nvSpPr>
        <p:spPr>
          <a:xfrm>
            <a:off x="120684" y="1383314"/>
            <a:ext cx="3181126" cy="1200329"/>
          </a:xfrm>
          <a:prstGeom prst="rect">
            <a:avLst/>
          </a:prstGeom>
          <a:noFill/>
        </p:spPr>
        <p:txBody>
          <a:bodyPr wrap="square" rtlCol="0">
            <a:spAutoFit/>
          </a:bodyPr>
          <a:lstStyle/>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Start day 2/07/16</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End date 30/07/16</a:t>
            </a:r>
          </a:p>
          <a:p>
            <a:pPr marL="285750" indent="-285750">
              <a:buSzPct val="100000"/>
              <a:buBlip>
                <a:blip r:embed="rId4"/>
              </a:buBlip>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Trapping session 28 day</a:t>
            </a:r>
          </a:p>
        </p:txBody>
      </p:sp>
      <p:cxnSp>
        <p:nvCxnSpPr>
          <p:cNvPr id="46" name="Straight Arrow Connector 45"/>
          <p:cNvCxnSpPr/>
          <p:nvPr/>
        </p:nvCxnSpPr>
        <p:spPr>
          <a:xfrm>
            <a:off x="678946" y="6717725"/>
            <a:ext cx="403539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2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7815" y="2360797"/>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5076" y="3050357"/>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3093" y="1689895"/>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0570" y="4175188"/>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56332" y="1709222"/>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723" y="2566095"/>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0249" y="3234091"/>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1445" y="1722557"/>
            <a:ext cx="619966" cy="578682"/>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62"/>
          <p:cNvGrpSpPr/>
          <p:nvPr/>
        </p:nvGrpSpPr>
        <p:grpSpPr>
          <a:xfrm>
            <a:off x="3198723" y="1933056"/>
            <a:ext cx="7461220" cy="2428768"/>
            <a:chOff x="3217467" y="1969208"/>
            <a:chExt cx="7461220" cy="2428768"/>
          </a:xfrm>
        </p:grpSpPr>
        <p:cxnSp>
          <p:nvCxnSpPr>
            <p:cNvPr id="40" name="Straight Arrow Connector 39"/>
            <p:cNvCxnSpPr/>
            <p:nvPr/>
          </p:nvCxnSpPr>
          <p:spPr>
            <a:xfrm flipH="1" flipV="1">
              <a:off x="3301726" y="2536307"/>
              <a:ext cx="5656453" cy="28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45" idx="1"/>
            </p:cNvCxnSpPr>
            <p:nvPr/>
          </p:nvCxnSpPr>
          <p:spPr>
            <a:xfrm>
              <a:off x="3217467" y="3695419"/>
              <a:ext cx="5824969" cy="44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241065" y="4339884"/>
              <a:ext cx="4030346" cy="580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 idx="1"/>
            </p:cNvCxnSpPr>
            <p:nvPr/>
          </p:nvCxnSpPr>
          <p:spPr>
            <a:xfrm>
              <a:off x="3217469" y="3034645"/>
              <a:ext cx="5824969" cy="44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648341" y="1969208"/>
              <a:ext cx="4030346" cy="5809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5797108" y="4159603"/>
            <a:ext cx="1411330" cy="477535"/>
            <a:chOff x="5797108" y="4159603"/>
            <a:chExt cx="1411330" cy="477535"/>
          </a:xfrm>
        </p:grpSpPr>
        <p:pic>
          <p:nvPicPr>
            <p:cNvPr id="33"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0448" y="4194459"/>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5044" y="4159603"/>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108" y="4328316"/>
              <a:ext cx="308822" cy="308822"/>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1479" y="3050357"/>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6652" y="3234091"/>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271" y="3093177"/>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38444" y="3276911"/>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346" y="3061485"/>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9519" y="3245219"/>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366" y="2347636"/>
            <a:ext cx="587990" cy="41704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mage result for grey squirrel carto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539" y="2531370"/>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539" y="4172187"/>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3743" y="2373947"/>
            <a:ext cx="660843" cy="58708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mage result for maize and seeds ba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5411" y="2987025"/>
            <a:ext cx="660843" cy="587082"/>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02084" y="3488885"/>
            <a:ext cx="3181126" cy="646331"/>
          </a:xfrm>
          <a:prstGeom prst="rect">
            <a:avLst/>
          </a:prstGeom>
          <a:noFill/>
        </p:spPr>
        <p:txBody>
          <a:bodyPr wrap="square" rtlCol="0">
            <a:spAutoFit/>
          </a:bodyPr>
          <a:lstStyle/>
          <a:p>
            <a:pPr marL="285750" indent="-285750">
              <a:buSzPct val="100000"/>
              <a:buBlip>
                <a:blip r:embed="rId4"/>
              </a:buBlip>
            </a:pPr>
            <a:r>
              <a:rPr lang="en-GB" dirty="0">
                <a:solidFill>
                  <a:srgbClr val="415454"/>
                </a:solidFill>
                <a:latin typeface="Arial" panose="020B0604020202020204" pitchFamily="34" charset="0"/>
                <a:cs typeface="Arial" panose="020B0604020202020204" pitchFamily="34" charset="0"/>
              </a:rPr>
              <a:t>4</a:t>
            </a:r>
            <a:r>
              <a:rPr lang="en-GB" dirty="0" smtClean="0">
                <a:solidFill>
                  <a:srgbClr val="415454"/>
                </a:solidFill>
                <a:latin typeface="Arial" panose="020B0604020202020204" pitchFamily="34" charset="0"/>
                <a:cs typeface="Arial" panose="020B0604020202020204" pitchFamily="34" charset="0"/>
              </a:rPr>
              <a:t> trapping sessions</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8 trap days</a:t>
            </a:r>
          </a:p>
        </p:txBody>
      </p:sp>
      <p:cxnSp>
        <p:nvCxnSpPr>
          <p:cNvPr id="6" name="Straight Connector 5"/>
          <p:cNvCxnSpPr>
            <a:stCxn id="1026" idx="1"/>
            <a:endCxn id="30" idx="3"/>
          </p:cNvCxnSpPr>
          <p:nvPr/>
        </p:nvCxnSpPr>
        <p:spPr>
          <a:xfrm flipV="1">
            <a:off x="3277815" y="2556159"/>
            <a:ext cx="1436541" cy="1316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290213" y="3311056"/>
            <a:ext cx="629256" cy="2215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26" idx="3"/>
          </p:cNvCxnSpPr>
          <p:nvPr/>
        </p:nvCxnSpPr>
        <p:spPr>
          <a:xfrm>
            <a:off x="5110966" y="3262067"/>
            <a:ext cx="2230295" cy="39633"/>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5850467" y="4389821"/>
            <a:ext cx="1436541" cy="1316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186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3"/>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3000375" y="1533333"/>
            <a:ext cx="6143624" cy="3543300"/>
            <a:chOff x="3000375" y="1533333"/>
            <a:chExt cx="6143624" cy="3543300"/>
          </a:xfrm>
        </p:grpSpPr>
        <p:pic>
          <p:nvPicPr>
            <p:cNvPr id="2" name="Picture 1"/>
            <p:cNvPicPr>
              <a:picLocks noChangeAspect="1"/>
            </p:cNvPicPr>
            <p:nvPr/>
          </p:nvPicPr>
          <p:blipFill rotWithShape="1">
            <a:blip r:embed="rId3"/>
            <a:srcRect t="4970"/>
            <a:stretch/>
          </p:blipFill>
          <p:spPr>
            <a:xfrm>
              <a:off x="3000375" y="1533333"/>
              <a:ext cx="6143624" cy="3543300"/>
            </a:xfrm>
            <a:prstGeom prst="rect">
              <a:avLst/>
            </a:prstGeom>
          </p:spPr>
        </p:pic>
        <p:pic>
          <p:nvPicPr>
            <p:cNvPr id="1028"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3540" y="1824899"/>
              <a:ext cx="567168" cy="5294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3133" y="1831206"/>
              <a:ext cx="567168" cy="5294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754" y="1819874"/>
              <a:ext cx="567168" cy="529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5020" y="1824899"/>
              <a:ext cx="567168" cy="529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8787" y="1802540"/>
              <a:ext cx="567168" cy="529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4411" y="1808799"/>
              <a:ext cx="567168" cy="529400"/>
            </a:xfrm>
            <a:prstGeom prst="rect">
              <a:avLst/>
            </a:prstGeom>
            <a:noFill/>
            <a:extLst>
              <a:ext uri="{909E8E84-426E-40DD-AFC4-6F175D3DCCD1}">
                <a14:hiddenFill xmlns:a14="http://schemas.microsoft.com/office/drawing/2010/main">
                  <a:solidFill>
                    <a:srgbClr val="FFFFFF"/>
                  </a:solidFill>
                </a14:hiddenFill>
              </a:ext>
            </a:extLst>
          </p:spPr>
        </p:pic>
        <p:grpSp>
          <p:nvGrpSpPr>
            <p:cNvPr id="51" name="Group 50"/>
            <p:cNvGrpSpPr/>
            <p:nvPr/>
          </p:nvGrpSpPr>
          <p:grpSpPr>
            <a:xfrm>
              <a:off x="3120542" y="2505655"/>
              <a:ext cx="1489231" cy="641829"/>
              <a:chOff x="3120542" y="2505655"/>
              <a:chExt cx="1489231" cy="641829"/>
            </a:xfrm>
          </p:grpSpPr>
          <p:pic>
            <p:nvPicPr>
              <p:cNvPr id="102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542" y="2505655"/>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4601" y="2512605"/>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mage result for grey squirre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7477" y="2823588"/>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mage result for grey squirre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712" y="2838662"/>
                <a:ext cx="308822" cy="30882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smtClean="0">
                <a:solidFill>
                  <a:schemeClr val="accent6">
                    <a:lumMod val="50000"/>
                  </a:schemeClr>
                </a:solidFill>
              </a:rPr>
              <a:t>Reporting effort: recording time</a:t>
            </a:r>
            <a:endParaRPr lang="en-GB" sz="2400" dirty="0">
              <a:solidFill>
                <a:schemeClr val="accent6">
                  <a:lumMod val="50000"/>
                </a:schemeClr>
              </a:solidFill>
            </a:endParaRPr>
          </a:p>
        </p:txBody>
      </p:sp>
      <p:sp>
        <p:nvSpPr>
          <p:cNvPr id="5" name="TextBox 4"/>
          <p:cNvSpPr txBox="1"/>
          <p:nvPr/>
        </p:nvSpPr>
        <p:spPr>
          <a:xfrm>
            <a:off x="165824" y="1366850"/>
            <a:ext cx="2745649" cy="2031325"/>
          </a:xfrm>
          <a:prstGeom prst="rect">
            <a:avLst/>
          </a:prstGeom>
          <a:noFill/>
        </p:spPr>
        <p:txBody>
          <a:bodyPr wrap="square" rtlCol="0">
            <a:spAutoFit/>
          </a:bodyPr>
          <a:lstStyle/>
          <a:p>
            <a:pPr marL="285750" indent="-285750">
              <a:buSzPct val="100000"/>
              <a:buBlip>
                <a:blip r:embed="rId7"/>
              </a:buBlip>
            </a:pPr>
            <a:endParaRPr lang="en-GB" dirty="0" smtClean="0">
              <a:solidFill>
                <a:srgbClr val="415454"/>
              </a:solidFill>
              <a:latin typeface="Arial" panose="020B0604020202020204" pitchFamily="34" charset="0"/>
              <a:cs typeface="Arial" panose="020B0604020202020204" pitchFamily="34" charset="0"/>
            </a:endParaRPr>
          </a:p>
          <a:p>
            <a:pPr>
              <a:buSzPct val="100000"/>
            </a:pPr>
            <a:r>
              <a:rPr lang="en-GB" dirty="0" smtClean="0">
                <a:solidFill>
                  <a:srgbClr val="415454"/>
                </a:solidFill>
                <a:latin typeface="Arial" panose="020B0604020202020204" pitchFamily="34" charset="0"/>
                <a:cs typeface="Arial" panose="020B0604020202020204" pitchFamily="34" charset="0"/>
              </a:rPr>
              <a:t>Start date 5/07/16</a:t>
            </a:r>
          </a:p>
          <a:p>
            <a:pPr>
              <a:buSzPct val="100000"/>
            </a:pPr>
            <a:r>
              <a:rPr lang="en-GB" dirty="0" smtClean="0">
                <a:solidFill>
                  <a:srgbClr val="415454"/>
                </a:solidFill>
                <a:latin typeface="Arial" panose="020B0604020202020204" pitchFamily="34" charset="0"/>
                <a:cs typeface="Arial" panose="020B0604020202020204" pitchFamily="34" charset="0"/>
              </a:rPr>
              <a:t>End date  9/07/16</a:t>
            </a: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r>
              <a:rPr lang="en-GB" dirty="0" smtClean="0">
                <a:solidFill>
                  <a:srgbClr val="415454"/>
                </a:solidFill>
                <a:latin typeface="Arial" panose="020B0604020202020204" pitchFamily="34" charset="0"/>
                <a:cs typeface="Arial" panose="020B0604020202020204" pitchFamily="34" charset="0"/>
              </a:rPr>
              <a:t>Trapping session 5 days</a:t>
            </a: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p:txBody>
      </p:sp>
      <p:pic>
        <p:nvPicPr>
          <p:cNvPr id="33"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516" y="2550545"/>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4350" y="2570372"/>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6884" y="2563524"/>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1349" y="2568350"/>
            <a:ext cx="567168" cy="529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mage result for maize and seeds b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394" y="2550545"/>
            <a:ext cx="567168" cy="529400"/>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p:cNvCxnSpPr/>
          <p:nvPr/>
        </p:nvCxnSpPr>
        <p:spPr>
          <a:xfrm>
            <a:off x="3156579" y="2619654"/>
            <a:ext cx="4061827" cy="44890"/>
          </a:xfrm>
          <a:prstGeom prst="straightConnector1">
            <a:avLst/>
          </a:prstGeom>
          <a:ln>
            <a:solidFill>
              <a:srgbClr val="415454"/>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6286" y="3177228"/>
            <a:ext cx="7107222" cy="2354558"/>
            <a:chOff x="146286" y="3177228"/>
            <a:chExt cx="7107222" cy="2354558"/>
          </a:xfrm>
        </p:grpSpPr>
        <p:pic>
          <p:nvPicPr>
            <p:cNvPr id="37"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361" y="3177228"/>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8336" y="3222118"/>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6703" y="3235097"/>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4421" y="3184178"/>
              <a:ext cx="615172" cy="45843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a:off x="3125803" y="3318316"/>
              <a:ext cx="4061827" cy="44890"/>
            </a:xfrm>
            <a:prstGeom prst="straightConnector1">
              <a:avLst/>
            </a:prstGeom>
            <a:ln>
              <a:solidFill>
                <a:srgbClr val="415454"/>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54" name="Picture 4" descr="mage result for grey squirre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6076" y="3397735"/>
              <a:ext cx="308822" cy="308822"/>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8"/>
            <p:cNvGrpSpPr/>
            <p:nvPr/>
          </p:nvGrpSpPr>
          <p:grpSpPr>
            <a:xfrm>
              <a:off x="5788291" y="3241945"/>
              <a:ext cx="681050" cy="480274"/>
              <a:chOff x="5788291" y="3241945"/>
              <a:chExt cx="681050" cy="480274"/>
            </a:xfrm>
          </p:grpSpPr>
          <p:pic>
            <p:nvPicPr>
              <p:cNvPr id="39" name="Picture 2" descr="mage result for grey squirrel live tra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4169" y="3241945"/>
                <a:ext cx="615172" cy="45843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mage result for grey squirre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291" y="3413397"/>
                <a:ext cx="308822" cy="308822"/>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Box 57"/>
            <p:cNvSpPr txBox="1"/>
            <p:nvPr/>
          </p:nvSpPr>
          <p:spPr>
            <a:xfrm>
              <a:off x="146286" y="3223462"/>
              <a:ext cx="3181126" cy="2308324"/>
            </a:xfrm>
            <a:prstGeom prst="rect">
              <a:avLst/>
            </a:prstGeom>
            <a:noFill/>
          </p:spPr>
          <p:txBody>
            <a:bodyPr wrap="square" rtlCol="0">
              <a:spAutoFit/>
            </a:bodyPr>
            <a:lstStyle/>
            <a:p>
              <a:pPr>
                <a:buSzPct val="100000"/>
              </a:pPr>
              <a:endParaRPr lang="en-GB" dirty="0" smtClean="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r>
                <a:rPr lang="en-GB" dirty="0">
                  <a:solidFill>
                    <a:srgbClr val="415454"/>
                  </a:solidFill>
                  <a:latin typeface="Arial" panose="020B0604020202020204" pitchFamily="34" charset="0"/>
                  <a:cs typeface="Arial" panose="020B0604020202020204" pitchFamily="34" charset="0"/>
                </a:rPr>
                <a:t>Start date </a:t>
              </a:r>
              <a:r>
                <a:rPr lang="en-GB" dirty="0" smtClean="0">
                  <a:solidFill>
                    <a:srgbClr val="415454"/>
                  </a:solidFill>
                  <a:latin typeface="Arial" panose="020B0604020202020204" pitchFamily="34" charset="0"/>
                  <a:cs typeface="Arial" panose="020B0604020202020204" pitchFamily="34" charset="0"/>
                </a:rPr>
                <a:t>12/07/16</a:t>
              </a:r>
              <a:endParaRPr lang="en-GB" dirty="0">
                <a:solidFill>
                  <a:srgbClr val="415454"/>
                </a:solidFill>
                <a:latin typeface="Arial" panose="020B0604020202020204" pitchFamily="34" charset="0"/>
                <a:cs typeface="Arial" panose="020B0604020202020204" pitchFamily="34" charset="0"/>
              </a:endParaRPr>
            </a:p>
            <a:p>
              <a:pPr>
                <a:buSzPct val="100000"/>
              </a:pPr>
              <a:r>
                <a:rPr lang="en-GB" dirty="0">
                  <a:solidFill>
                    <a:srgbClr val="415454"/>
                  </a:solidFill>
                  <a:latin typeface="Arial" panose="020B0604020202020204" pitchFamily="34" charset="0"/>
                  <a:cs typeface="Arial" panose="020B0604020202020204" pitchFamily="34" charset="0"/>
                </a:rPr>
                <a:t>End date  </a:t>
              </a:r>
              <a:r>
                <a:rPr lang="en-GB" dirty="0" smtClean="0">
                  <a:solidFill>
                    <a:srgbClr val="415454"/>
                  </a:solidFill>
                  <a:latin typeface="Arial" panose="020B0604020202020204" pitchFamily="34" charset="0"/>
                  <a:cs typeface="Arial" panose="020B0604020202020204" pitchFamily="34" charset="0"/>
                </a:rPr>
                <a:t>16/07/16</a:t>
              </a:r>
              <a:endParaRPr lang="en-GB" dirty="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r>
                <a:rPr lang="en-GB" dirty="0">
                  <a:solidFill>
                    <a:srgbClr val="415454"/>
                  </a:solidFill>
                  <a:latin typeface="Arial" panose="020B0604020202020204" pitchFamily="34" charset="0"/>
                  <a:cs typeface="Arial" panose="020B0604020202020204" pitchFamily="34" charset="0"/>
                </a:rPr>
                <a:t>Trapping session 5 days</a:t>
              </a:r>
            </a:p>
            <a:p>
              <a:pPr>
                <a:buSzPct val="100000"/>
              </a:pPr>
              <a:endParaRPr lang="en-GB" dirty="0" smtClean="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p:txBody>
        </p:sp>
      </p:grpSp>
      <p:pic>
        <p:nvPicPr>
          <p:cNvPr id="63" name="Picture 4" descr="mage result for grey squirre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710" y="2867434"/>
            <a:ext cx="308822" cy="30882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mage result for grey squirrel carto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026" y="2864842"/>
            <a:ext cx="308822" cy="30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0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pSp>
        <p:nvGrpSpPr>
          <p:cNvPr id="19" name="Group 18"/>
          <p:cNvGrpSpPr/>
          <p:nvPr/>
        </p:nvGrpSpPr>
        <p:grpSpPr>
          <a:xfrm>
            <a:off x="1857375" y="1057275"/>
            <a:ext cx="5590788" cy="5157787"/>
            <a:chOff x="1776024" y="260639"/>
            <a:chExt cx="5672139" cy="5954423"/>
          </a:xfrm>
        </p:grpSpPr>
        <p:pic>
          <p:nvPicPr>
            <p:cNvPr id="5" name="Picture 4"/>
            <p:cNvPicPr>
              <a:picLocks noChangeAspect="1"/>
            </p:cNvPicPr>
            <p:nvPr/>
          </p:nvPicPr>
          <p:blipFill>
            <a:blip r:embed="rId2"/>
            <a:stretch>
              <a:fillRect/>
            </a:stretch>
          </p:blipFill>
          <p:spPr>
            <a:xfrm>
              <a:off x="1776024" y="260639"/>
              <a:ext cx="5672139" cy="5954423"/>
            </a:xfrm>
            <a:prstGeom prst="rect">
              <a:avLst/>
            </a:prstGeom>
          </p:spPr>
        </p:pic>
        <p:pic>
          <p:nvPicPr>
            <p:cNvPr id="6"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106" y="723390"/>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897" y="1073995"/>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600" y="854614"/>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1289" y="1364479"/>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706" y="1734669"/>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683" y="2041553"/>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883" y="1694401"/>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083" y="1362353"/>
              <a:ext cx="370023" cy="262448"/>
            </a:xfrm>
            <a:prstGeom prst="rect">
              <a:avLst/>
            </a:prstGeom>
            <a:noFill/>
            <a:extLst>
              <a:ext uri="{909E8E84-426E-40DD-AFC4-6F175D3DCCD1}">
                <a14:hiddenFill xmlns:a14="http://schemas.microsoft.com/office/drawing/2010/main">
                  <a:solidFill>
                    <a:srgbClr val="FFFFFF"/>
                  </a:solidFill>
                </a14:hiddenFill>
              </a:ext>
            </a:extLst>
          </p:spPr>
        </p:pic>
        <p:sp>
          <p:nvSpPr>
            <p:cNvPr id="18" name="Freeform 17"/>
            <p:cNvSpPr/>
            <p:nvPr/>
          </p:nvSpPr>
          <p:spPr>
            <a:xfrm>
              <a:off x="4342264" y="457200"/>
              <a:ext cx="1707092" cy="2214563"/>
            </a:xfrm>
            <a:custGeom>
              <a:avLst/>
              <a:gdLst>
                <a:gd name="connsiteX0" fmla="*/ 43999 w 1707092"/>
                <a:gd name="connsiteY0" fmla="*/ 1014413 h 2214563"/>
                <a:gd name="connsiteX1" fmla="*/ 58286 w 1707092"/>
                <a:gd name="connsiteY1" fmla="*/ 800100 h 2214563"/>
                <a:gd name="connsiteX2" fmla="*/ 86861 w 1707092"/>
                <a:gd name="connsiteY2" fmla="*/ 757238 h 2214563"/>
                <a:gd name="connsiteX3" fmla="*/ 158299 w 1707092"/>
                <a:gd name="connsiteY3" fmla="*/ 657225 h 2214563"/>
                <a:gd name="connsiteX4" fmla="*/ 201161 w 1707092"/>
                <a:gd name="connsiteY4" fmla="*/ 571500 h 2214563"/>
                <a:gd name="connsiteX5" fmla="*/ 272599 w 1707092"/>
                <a:gd name="connsiteY5" fmla="*/ 457200 h 2214563"/>
                <a:gd name="connsiteX6" fmla="*/ 329749 w 1707092"/>
                <a:gd name="connsiteY6" fmla="*/ 371475 h 2214563"/>
                <a:gd name="connsiteX7" fmla="*/ 386899 w 1707092"/>
                <a:gd name="connsiteY7" fmla="*/ 228600 h 2214563"/>
                <a:gd name="connsiteX8" fmla="*/ 444049 w 1707092"/>
                <a:gd name="connsiteY8" fmla="*/ 142875 h 2214563"/>
                <a:gd name="connsiteX9" fmla="*/ 472624 w 1707092"/>
                <a:gd name="connsiteY9" fmla="*/ 100013 h 2214563"/>
                <a:gd name="connsiteX10" fmla="*/ 501199 w 1707092"/>
                <a:gd name="connsiteY10" fmla="*/ 57150 h 2214563"/>
                <a:gd name="connsiteX11" fmla="*/ 544061 w 1707092"/>
                <a:gd name="connsiteY11" fmla="*/ 28575 h 2214563"/>
                <a:gd name="connsiteX12" fmla="*/ 658361 w 1707092"/>
                <a:gd name="connsiteY12" fmla="*/ 0 h 2214563"/>
                <a:gd name="connsiteX13" fmla="*/ 872674 w 1707092"/>
                <a:gd name="connsiteY13" fmla="*/ 14288 h 2214563"/>
                <a:gd name="connsiteX14" fmla="*/ 929824 w 1707092"/>
                <a:gd name="connsiteY14" fmla="*/ 42863 h 2214563"/>
                <a:gd name="connsiteX15" fmla="*/ 1072699 w 1707092"/>
                <a:gd name="connsiteY15" fmla="*/ 71438 h 2214563"/>
                <a:gd name="connsiteX16" fmla="*/ 1158424 w 1707092"/>
                <a:gd name="connsiteY16" fmla="*/ 128588 h 2214563"/>
                <a:gd name="connsiteX17" fmla="*/ 1215574 w 1707092"/>
                <a:gd name="connsiteY17" fmla="*/ 171450 h 2214563"/>
                <a:gd name="connsiteX18" fmla="*/ 1258436 w 1707092"/>
                <a:gd name="connsiteY18" fmla="*/ 185738 h 2214563"/>
                <a:gd name="connsiteX19" fmla="*/ 1287011 w 1707092"/>
                <a:gd name="connsiteY19" fmla="*/ 228600 h 2214563"/>
                <a:gd name="connsiteX20" fmla="*/ 1344161 w 1707092"/>
                <a:gd name="connsiteY20" fmla="*/ 242888 h 2214563"/>
                <a:gd name="connsiteX21" fmla="*/ 1387024 w 1707092"/>
                <a:gd name="connsiteY21" fmla="*/ 271463 h 2214563"/>
                <a:gd name="connsiteX22" fmla="*/ 1415599 w 1707092"/>
                <a:gd name="connsiteY22" fmla="*/ 314325 h 2214563"/>
                <a:gd name="connsiteX23" fmla="*/ 1429886 w 1707092"/>
                <a:gd name="connsiteY23" fmla="*/ 371475 h 2214563"/>
                <a:gd name="connsiteX24" fmla="*/ 1444174 w 1707092"/>
                <a:gd name="connsiteY24" fmla="*/ 414338 h 2214563"/>
                <a:gd name="connsiteX25" fmla="*/ 1415599 w 1707092"/>
                <a:gd name="connsiteY25" fmla="*/ 671513 h 2214563"/>
                <a:gd name="connsiteX26" fmla="*/ 1372736 w 1707092"/>
                <a:gd name="connsiteY26" fmla="*/ 700088 h 2214563"/>
                <a:gd name="connsiteX27" fmla="*/ 1315586 w 1707092"/>
                <a:gd name="connsiteY27" fmla="*/ 785813 h 2214563"/>
                <a:gd name="connsiteX28" fmla="*/ 1287011 w 1707092"/>
                <a:gd name="connsiteY28" fmla="*/ 885825 h 2214563"/>
                <a:gd name="connsiteX29" fmla="*/ 1258436 w 1707092"/>
                <a:gd name="connsiteY29" fmla="*/ 971550 h 2214563"/>
                <a:gd name="connsiteX30" fmla="*/ 1244149 w 1707092"/>
                <a:gd name="connsiteY30" fmla="*/ 1014413 h 2214563"/>
                <a:gd name="connsiteX31" fmla="*/ 1487036 w 1707092"/>
                <a:gd name="connsiteY31" fmla="*/ 1014413 h 2214563"/>
                <a:gd name="connsiteX32" fmla="*/ 1587049 w 1707092"/>
                <a:gd name="connsiteY32" fmla="*/ 1028700 h 2214563"/>
                <a:gd name="connsiteX33" fmla="*/ 1658486 w 1707092"/>
                <a:gd name="connsiteY33" fmla="*/ 1143000 h 2214563"/>
                <a:gd name="connsiteX34" fmla="*/ 1672774 w 1707092"/>
                <a:gd name="connsiteY34" fmla="*/ 1457325 h 2214563"/>
                <a:gd name="connsiteX35" fmla="*/ 1644199 w 1707092"/>
                <a:gd name="connsiteY35" fmla="*/ 1500188 h 2214563"/>
                <a:gd name="connsiteX36" fmla="*/ 1615624 w 1707092"/>
                <a:gd name="connsiteY36" fmla="*/ 1557338 h 2214563"/>
                <a:gd name="connsiteX37" fmla="*/ 1572761 w 1707092"/>
                <a:gd name="connsiteY37" fmla="*/ 1671638 h 2214563"/>
                <a:gd name="connsiteX38" fmla="*/ 1501324 w 1707092"/>
                <a:gd name="connsiteY38" fmla="*/ 1728788 h 2214563"/>
                <a:gd name="connsiteX39" fmla="*/ 1415599 w 1707092"/>
                <a:gd name="connsiteY39" fmla="*/ 1800225 h 2214563"/>
                <a:gd name="connsiteX40" fmla="*/ 1401311 w 1707092"/>
                <a:gd name="connsiteY40" fmla="*/ 1843088 h 2214563"/>
                <a:gd name="connsiteX41" fmla="*/ 1358449 w 1707092"/>
                <a:gd name="connsiteY41" fmla="*/ 1871663 h 2214563"/>
                <a:gd name="connsiteX42" fmla="*/ 1258436 w 1707092"/>
                <a:gd name="connsiteY42" fmla="*/ 1943100 h 2214563"/>
                <a:gd name="connsiteX43" fmla="*/ 1229861 w 1707092"/>
                <a:gd name="connsiteY43" fmla="*/ 1985963 h 2214563"/>
                <a:gd name="connsiteX44" fmla="*/ 1215574 w 1707092"/>
                <a:gd name="connsiteY44" fmla="*/ 2028825 h 2214563"/>
                <a:gd name="connsiteX45" fmla="*/ 1129849 w 1707092"/>
                <a:gd name="connsiteY45" fmla="*/ 2085975 h 2214563"/>
                <a:gd name="connsiteX46" fmla="*/ 1086986 w 1707092"/>
                <a:gd name="connsiteY46" fmla="*/ 2128838 h 2214563"/>
                <a:gd name="connsiteX47" fmla="*/ 1001261 w 1707092"/>
                <a:gd name="connsiteY47" fmla="*/ 2185988 h 2214563"/>
                <a:gd name="connsiteX48" fmla="*/ 915536 w 1707092"/>
                <a:gd name="connsiteY48" fmla="*/ 2214563 h 2214563"/>
                <a:gd name="connsiteX49" fmla="*/ 844099 w 1707092"/>
                <a:gd name="connsiteY49" fmla="*/ 2200275 h 2214563"/>
                <a:gd name="connsiteX50" fmla="*/ 801236 w 1707092"/>
                <a:gd name="connsiteY50" fmla="*/ 2143125 h 2214563"/>
                <a:gd name="connsiteX51" fmla="*/ 758374 w 1707092"/>
                <a:gd name="connsiteY51" fmla="*/ 2100263 h 2214563"/>
                <a:gd name="connsiteX52" fmla="*/ 672649 w 1707092"/>
                <a:gd name="connsiteY52" fmla="*/ 2043113 h 2214563"/>
                <a:gd name="connsiteX53" fmla="*/ 586924 w 1707092"/>
                <a:gd name="connsiteY53" fmla="*/ 2014538 h 2214563"/>
                <a:gd name="connsiteX54" fmla="*/ 529774 w 1707092"/>
                <a:gd name="connsiteY54" fmla="*/ 1971675 h 2214563"/>
                <a:gd name="connsiteX55" fmla="*/ 458336 w 1707092"/>
                <a:gd name="connsiteY55" fmla="*/ 1928813 h 2214563"/>
                <a:gd name="connsiteX56" fmla="*/ 401186 w 1707092"/>
                <a:gd name="connsiteY56" fmla="*/ 1871663 h 2214563"/>
                <a:gd name="connsiteX57" fmla="*/ 344036 w 1707092"/>
                <a:gd name="connsiteY57" fmla="*/ 1828800 h 2214563"/>
                <a:gd name="connsiteX58" fmla="*/ 286886 w 1707092"/>
                <a:gd name="connsiteY58" fmla="*/ 1743075 h 2214563"/>
                <a:gd name="connsiteX59" fmla="*/ 258311 w 1707092"/>
                <a:gd name="connsiteY59" fmla="*/ 1700213 h 2214563"/>
                <a:gd name="connsiteX60" fmla="*/ 215449 w 1707092"/>
                <a:gd name="connsiteY60" fmla="*/ 1685925 h 2214563"/>
                <a:gd name="connsiteX61" fmla="*/ 186874 w 1707092"/>
                <a:gd name="connsiteY61" fmla="*/ 1643063 h 2214563"/>
                <a:gd name="connsiteX62" fmla="*/ 101149 w 1707092"/>
                <a:gd name="connsiteY62" fmla="*/ 1557338 h 2214563"/>
                <a:gd name="connsiteX63" fmla="*/ 72574 w 1707092"/>
                <a:gd name="connsiteY63" fmla="*/ 1500188 h 2214563"/>
                <a:gd name="connsiteX64" fmla="*/ 43999 w 1707092"/>
                <a:gd name="connsiteY64" fmla="*/ 1457325 h 2214563"/>
                <a:gd name="connsiteX65" fmla="*/ 15424 w 1707092"/>
                <a:gd name="connsiteY65" fmla="*/ 1357313 h 2214563"/>
                <a:gd name="connsiteX66" fmla="*/ 15424 w 1707092"/>
                <a:gd name="connsiteY66" fmla="*/ 1028700 h 2214563"/>
                <a:gd name="connsiteX67" fmla="*/ 86861 w 1707092"/>
                <a:gd name="connsiteY67" fmla="*/ 971550 h 221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07092" h="2214563">
                  <a:moveTo>
                    <a:pt x="43999" y="1014413"/>
                  </a:moveTo>
                  <a:cubicBezTo>
                    <a:pt x="48761" y="942975"/>
                    <a:pt x="46516" y="870722"/>
                    <a:pt x="58286" y="800100"/>
                  </a:cubicBezTo>
                  <a:cubicBezTo>
                    <a:pt x="61109" y="783162"/>
                    <a:pt x="76880" y="771211"/>
                    <a:pt x="86861" y="757238"/>
                  </a:cubicBezTo>
                  <a:cubicBezTo>
                    <a:pt x="175458" y="633203"/>
                    <a:pt x="90965" y="758227"/>
                    <a:pt x="158299" y="657225"/>
                  </a:cubicBezTo>
                  <a:cubicBezTo>
                    <a:pt x="184493" y="578641"/>
                    <a:pt x="156847" y="649050"/>
                    <a:pt x="201161" y="571500"/>
                  </a:cubicBezTo>
                  <a:cubicBezTo>
                    <a:pt x="285637" y="423666"/>
                    <a:pt x="166364" y="608964"/>
                    <a:pt x="272599" y="457200"/>
                  </a:cubicBezTo>
                  <a:cubicBezTo>
                    <a:pt x="292293" y="429065"/>
                    <a:pt x="329749" y="371475"/>
                    <a:pt x="329749" y="371475"/>
                  </a:cubicBezTo>
                  <a:cubicBezTo>
                    <a:pt x="350194" y="310140"/>
                    <a:pt x="355365" y="281157"/>
                    <a:pt x="386899" y="228600"/>
                  </a:cubicBezTo>
                  <a:cubicBezTo>
                    <a:pt x="404568" y="199151"/>
                    <a:pt x="424999" y="171450"/>
                    <a:pt x="444049" y="142875"/>
                  </a:cubicBezTo>
                  <a:lnTo>
                    <a:pt x="472624" y="100013"/>
                  </a:lnTo>
                  <a:cubicBezTo>
                    <a:pt x="482149" y="85725"/>
                    <a:pt x="486911" y="66675"/>
                    <a:pt x="501199" y="57150"/>
                  </a:cubicBezTo>
                  <a:cubicBezTo>
                    <a:pt x="515486" y="47625"/>
                    <a:pt x="528702" y="36254"/>
                    <a:pt x="544061" y="28575"/>
                  </a:cubicBezTo>
                  <a:cubicBezTo>
                    <a:pt x="573346" y="13932"/>
                    <a:pt x="631196" y="5433"/>
                    <a:pt x="658361" y="0"/>
                  </a:cubicBezTo>
                  <a:cubicBezTo>
                    <a:pt x="729799" y="4763"/>
                    <a:pt x="801954" y="3122"/>
                    <a:pt x="872674" y="14288"/>
                  </a:cubicBezTo>
                  <a:cubicBezTo>
                    <a:pt x="893712" y="17610"/>
                    <a:pt x="910248" y="34473"/>
                    <a:pt x="929824" y="42863"/>
                  </a:cubicBezTo>
                  <a:cubicBezTo>
                    <a:pt x="979695" y="64236"/>
                    <a:pt x="1013543" y="62987"/>
                    <a:pt x="1072699" y="71438"/>
                  </a:cubicBezTo>
                  <a:cubicBezTo>
                    <a:pt x="1101274" y="90488"/>
                    <a:pt x="1130950" y="107982"/>
                    <a:pt x="1158424" y="128588"/>
                  </a:cubicBezTo>
                  <a:cubicBezTo>
                    <a:pt x="1177474" y="142875"/>
                    <a:pt x="1194899" y="159636"/>
                    <a:pt x="1215574" y="171450"/>
                  </a:cubicBezTo>
                  <a:cubicBezTo>
                    <a:pt x="1228650" y="178922"/>
                    <a:pt x="1244149" y="180975"/>
                    <a:pt x="1258436" y="185738"/>
                  </a:cubicBezTo>
                  <a:cubicBezTo>
                    <a:pt x="1267961" y="200025"/>
                    <a:pt x="1272724" y="219075"/>
                    <a:pt x="1287011" y="228600"/>
                  </a:cubicBezTo>
                  <a:cubicBezTo>
                    <a:pt x="1303349" y="239492"/>
                    <a:pt x="1326112" y="235153"/>
                    <a:pt x="1344161" y="242888"/>
                  </a:cubicBezTo>
                  <a:cubicBezTo>
                    <a:pt x="1359944" y="249652"/>
                    <a:pt x="1372736" y="261938"/>
                    <a:pt x="1387024" y="271463"/>
                  </a:cubicBezTo>
                  <a:cubicBezTo>
                    <a:pt x="1396549" y="285750"/>
                    <a:pt x="1408835" y="298542"/>
                    <a:pt x="1415599" y="314325"/>
                  </a:cubicBezTo>
                  <a:cubicBezTo>
                    <a:pt x="1423334" y="332374"/>
                    <a:pt x="1424492" y="352594"/>
                    <a:pt x="1429886" y="371475"/>
                  </a:cubicBezTo>
                  <a:cubicBezTo>
                    <a:pt x="1434023" y="385956"/>
                    <a:pt x="1439411" y="400050"/>
                    <a:pt x="1444174" y="414338"/>
                  </a:cubicBezTo>
                  <a:cubicBezTo>
                    <a:pt x="1434649" y="500063"/>
                    <a:pt x="1436518" y="587836"/>
                    <a:pt x="1415599" y="671513"/>
                  </a:cubicBezTo>
                  <a:cubicBezTo>
                    <a:pt x="1411434" y="688172"/>
                    <a:pt x="1382261" y="685800"/>
                    <a:pt x="1372736" y="700088"/>
                  </a:cubicBezTo>
                  <a:cubicBezTo>
                    <a:pt x="1298927" y="810801"/>
                    <a:pt x="1423196" y="714074"/>
                    <a:pt x="1315586" y="785813"/>
                  </a:cubicBezTo>
                  <a:cubicBezTo>
                    <a:pt x="1267565" y="929878"/>
                    <a:pt x="1340840" y="706399"/>
                    <a:pt x="1287011" y="885825"/>
                  </a:cubicBezTo>
                  <a:cubicBezTo>
                    <a:pt x="1278356" y="914675"/>
                    <a:pt x="1267961" y="942975"/>
                    <a:pt x="1258436" y="971550"/>
                  </a:cubicBezTo>
                  <a:lnTo>
                    <a:pt x="1244149" y="1014413"/>
                  </a:lnTo>
                  <a:cubicBezTo>
                    <a:pt x="1360808" y="1053298"/>
                    <a:pt x="1225908" y="1014413"/>
                    <a:pt x="1487036" y="1014413"/>
                  </a:cubicBezTo>
                  <a:cubicBezTo>
                    <a:pt x="1520712" y="1014413"/>
                    <a:pt x="1553711" y="1023938"/>
                    <a:pt x="1587049" y="1028700"/>
                  </a:cubicBezTo>
                  <a:cubicBezTo>
                    <a:pt x="1621054" y="1130715"/>
                    <a:pt x="1590562" y="1097717"/>
                    <a:pt x="1658486" y="1143000"/>
                  </a:cubicBezTo>
                  <a:cubicBezTo>
                    <a:pt x="1733521" y="1255555"/>
                    <a:pt x="1708026" y="1198809"/>
                    <a:pt x="1672774" y="1457325"/>
                  </a:cubicBezTo>
                  <a:cubicBezTo>
                    <a:pt x="1670454" y="1474339"/>
                    <a:pt x="1652718" y="1485279"/>
                    <a:pt x="1644199" y="1500188"/>
                  </a:cubicBezTo>
                  <a:cubicBezTo>
                    <a:pt x="1633632" y="1518680"/>
                    <a:pt x="1623102" y="1537396"/>
                    <a:pt x="1615624" y="1557338"/>
                  </a:cubicBezTo>
                  <a:cubicBezTo>
                    <a:pt x="1598523" y="1602941"/>
                    <a:pt x="1607566" y="1631861"/>
                    <a:pt x="1572761" y="1671638"/>
                  </a:cubicBezTo>
                  <a:cubicBezTo>
                    <a:pt x="1552680" y="1694588"/>
                    <a:pt x="1522887" y="1707225"/>
                    <a:pt x="1501324" y="1728788"/>
                  </a:cubicBezTo>
                  <a:cubicBezTo>
                    <a:pt x="1420547" y="1809565"/>
                    <a:pt x="1538203" y="1738923"/>
                    <a:pt x="1415599" y="1800225"/>
                  </a:cubicBezTo>
                  <a:cubicBezTo>
                    <a:pt x="1410836" y="1814513"/>
                    <a:pt x="1410719" y="1831328"/>
                    <a:pt x="1401311" y="1843088"/>
                  </a:cubicBezTo>
                  <a:cubicBezTo>
                    <a:pt x="1390584" y="1856497"/>
                    <a:pt x="1371640" y="1860670"/>
                    <a:pt x="1358449" y="1871663"/>
                  </a:cubicBezTo>
                  <a:cubicBezTo>
                    <a:pt x="1271566" y="1944065"/>
                    <a:pt x="1364184" y="1890226"/>
                    <a:pt x="1258436" y="1943100"/>
                  </a:cubicBezTo>
                  <a:cubicBezTo>
                    <a:pt x="1248911" y="1957388"/>
                    <a:pt x="1237540" y="1970604"/>
                    <a:pt x="1229861" y="1985963"/>
                  </a:cubicBezTo>
                  <a:cubicBezTo>
                    <a:pt x="1223126" y="1999433"/>
                    <a:pt x="1226223" y="2018176"/>
                    <a:pt x="1215574" y="2028825"/>
                  </a:cubicBezTo>
                  <a:cubicBezTo>
                    <a:pt x="1191290" y="2053109"/>
                    <a:pt x="1154133" y="2061691"/>
                    <a:pt x="1129849" y="2085975"/>
                  </a:cubicBezTo>
                  <a:cubicBezTo>
                    <a:pt x="1115561" y="2100263"/>
                    <a:pt x="1102935" y="2116433"/>
                    <a:pt x="1086986" y="2128838"/>
                  </a:cubicBezTo>
                  <a:cubicBezTo>
                    <a:pt x="1059877" y="2149923"/>
                    <a:pt x="1033842" y="2175128"/>
                    <a:pt x="1001261" y="2185988"/>
                  </a:cubicBezTo>
                  <a:lnTo>
                    <a:pt x="915536" y="2214563"/>
                  </a:lnTo>
                  <a:cubicBezTo>
                    <a:pt x="891724" y="2209800"/>
                    <a:pt x="864692" y="2213146"/>
                    <a:pt x="844099" y="2200275"/>
                  </a:cubicBezTo>
                  <a:cubicBezTo>
                    <a:pt x="823906" y="2187654"/>
                    <a:pt x="816733" y="2161205"/>
                    <a:pt x="801236" y="2143125"/>
                  </a:cubicBezTo>
                  <a:cubicBezTo>
                    <a:pt x="788087" y="2127784"/>
                    <a:pt x="774323" y="2112668"/>
                    <a:pt x="758374" y="2100263"/>
                  </a:cubicBezTo>
                  <a:cubicBezTo>
                    <a:pt x="731265" y="2079179"/>
                    <a:pt x="705230" y="2053973"/>
                    <a:pt x="672649" y="2043113"/>
                  </a:cubicBezTo>
                  <a:lnTo>
                    <a:pt x="586924" y="2014538"/>
                  </a:lnTo>
                  <a:cubicBezTo>
                    <a:pt x="567874" y="2000250"/>
                    <a:pt x="549587" y="1984884"/>
                    <a:pt x="529774" y="1971675"/>
                  </a:cubicBezTo>
                  <a:cubicBezTo>
                    <a:pt x="506668" y="1956271"/>
                    <a:pt x="480256" y="1945862"/>
                    <a:pt x="458336" y="1928813"/>
                  </a:cubicBezTo>
                  <a:cubicBezTo>
                    <a:pt x="437070" y="1912273"/>
                    <a:pt x="421461" y="1889404"/>
                    <a:pt x="401186" y="1871663"/>
                  </a:cubicBezTo>
                  <a:cubicBezTo>
                    <a:pt x="383265" y="1855982"/>
                    <a:pt x="359856" y="1846598"/>
                    <a:pt x="344036" y="1828800"/>
                  </a:cubicBezTo>
                  <a:cubicBezTo>
                    <a:pt x="321220" y="1803132"/>
                    <a:pt x="305936" y="1771650"/>
                    <a:pt x="286886" y="1743075"/>
                  </a:cubicBezTo>
                  <a:cubicBezTo>
                    <a:pt x="277361" y="1728788"/>
                    <a:pt x="274601" y="1705643"/>
                    <a:pt x="258311" y="1700213"/>
                  </a:cubicBezTo>
                  <a:lnTo>
                    <a:pt x="215449" y="1685925"/>
                  </a:lnTo>
                  <a:cubicBezTo>
                    <a:pt x="205924" y="1671638"/>
                    <a:pt x="198282" y="1655897"/>
                    <a:pt x="186874" y="1643063"/>
                  </a:cubicBezTo>
                  <a:cubicBezTo>
                    <a:pt x="160026" y="1612859"/>
                    <a:pt x="119221" y="1593483"/>
                    <a:pt x="101149" y="1557338"/>
                  </a:cubicBezTo>
                  <a:cubicBezTo>
                    <a:pt x="91624" y="1538288"/>
                    <a:pt x="83141" y="1518680"/>
                    <a:pt x="72574" y="1500188"/>
                  </a:cubicBezTo>
                  <a:cubicBezTo>
                    <a:pt x="64055" y="1485279"/>
                    <a:pt x="51678" y="1472684"/>
                    <a:pt x="43999" y="1457325"/>
                  </a:cubicBezTo>
                  <a:cubicBezTo>
                    <a:pt x="33748" y="1436823"/>
                    <a:pt x="20003" y="1375630"/>
                    <a:pt x="15424" y="1357313"/>
                  </a:cubicBezTo>
                  <a:cubicBezTo>
                    <a:pt x="5515" y="1248321"/>
                    <a:pt x="-13667" y="1137793"/>
                    <a:pt x="15424" y="1028700"/>
                  </a:cubicBezTo>
                  <a:cubicBezTo>
                    <a:pt x="23176" y="999628"/>
                    <a:pt x="62687" y="983637"/>
                    <a:pt x="86861" y="971550"/>
                  </a:cubicBezTo>
                </a:path>
              </a:pathLst>
            </a:custGeom>
            <a:noFill/>
            <a:ln w="73025">
              <a:solidFill>
                <a:srgbClr val="4154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a:t>C</a:t>
            </a:r>
            <a:r>
              <a:rPr lang="en-GB" sz="2400" dirty="0" smtClean="0"/>
              <a:t>ontrol </a:t>
            </a:r>
            <a:r>
              <a:rPr lang="en-GB" sz="2400" dirty="0"/>
              <a:t>E</a:t>
            </a:r>
            <a:r>
              <a:rPr lang="en-GB" sz="2400" dirty="0" smtClean="0"/>
              <a:t>ffort </a:t>
            </a:r>
            <a:r>
              <a:rPr lang="en-GB" sz="2400" dirty="0"/>
              <a:t>in </a:t>
            </a:r>
            <a:r>
              <a:rPr lang="en-GB" sz="2400" dirty="0" smtClean="0"/>
              <a:t>Space</a:t>
            </a:r>
            <a:endParaRPr lang="en-GB" sz="2400" dirty="0"/>
          </a:p>
        </p:txBody>
      </p:sp>
    </p:spTree>
    <p:extLst>
      <p:ext uri="{BB962C8B-B14F-4D97-AF65-F5344CB8AC3E}">
        <p14:creationId xmlns:p14="http://schemas.microsoft.com/office/powerpoint/2010/main" val="880950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grpSp>
        <p:nvGrpSpPr>
          <p:cNvPr id="15" name="Group 14"/>
          <p:cNvGrpSpPr/>
          <p:nvPr/>
        </p:nvGrpSpPr>
        <p:grpSpPr>
          <a:xfrm>
            <a:off x="1843088" y="1057275"/>
            <a:ext cx="5572122" cy="5257800"/>
            <a:chOff x="1743071" y="360652"/>
            <a:chExt cx="5672139" cy="5954423"/>
          </a:xfrm>
        </p:grpSpPr>
        <p:pic>
          <p:nvPicPr>
            <p:cNvPr id="5" name="Picture 4"/>
            <p:cNvPicPr>
              <a:picLocks noChangeAspect="1"/>
            </p:cNvPicPr>
            <p:nvPr/>
          </p:nvPicPr>
          <p:blipFill>
            <a:blip r:embed="rId2"/>
            <a:stretch>
              <a:fillRect/>
            </a:stretch>
          </p:blipFill>
          <p:spPr>
            <a:xfrm>
              <a:off x="1743071" y="360652"/>
              <a:ext cx="5672139" cy="5954423"/>
            </a:xfrm>
            <a:prstGeom prst="rect">
              <a:avLst/>
            </a:prstGeom>
          </p:spPr>
        </p:pic>
        <p:pic>
          <p:nvPicPr>
            <p:cNvPr id="6"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161" y="4762500"/>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2184" y="4002933"/>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1694" y="1068472"/>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322926"/>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166" y="5390843"/>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6683" y="2041553"/>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638164"/>
              <a:ext cx="370023" cy="2624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977" y="3331391"/>
              <a:ext cx="370023" cy="262448"/>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p:nvSpPr>
          <p:spPr>
            <a:xfrm>
              <a:off x="2828925" y="754356"/>
              <a:ext cx="3158431" cy="5495667"/>
            </a:xfrm>
            <a:custGeom>
              <a:avLst/>
              <a:gdLst>
                <a:gd name="connsiteX0" fmla="*/ 1943100 w 3158431"/>
                <a:gd name="connsiteY0" fmla="*/ 1231607 h 5495667"/>
                <a:gd name="connsiteX1" fmla="*/ 1885950 w 3158431"/>
                <a:gd name="connsiteY1" fmla="*/ 1245894 h 5495667"/>
                <a:gd name="connsiteX2" fmla="*/ 1800225 w 3158431"/>
                <a:gd name="connsiteY2" fmla="*/ 1203032 h 5495667"/>
                <a:gd name="connsiteX3" fmla="*/ 1743075 w 3158431"/>
                <a:gd name="connsiteY3" fmla="*/ 1117307 h 5495667"/>
                <a:gd name="connsiteX4" fmla="*/ 1700213 w 3158431"/>
                <a:gd name="connsiteY4" fmla="*/ 1031582 h 5495667"/>
                <a:gd name="connsiteX5" fmla="*/ 1657350 w 3158431"/>
                <a:gd name="connsiteY5" fmla="*/ 1003007 h 5495667"/>
                <a:gd name="connsiteX6" fmla="*/ 1571625 w 3158431"/>
                <a:gd name="connsiteY6" fmla="*/ 931569 h 5495667"/>
                <a:gd name="connsiteX7" fmla="*/ 1514475 w 3158431"/>
                <a:gd name="connsiteY7" fmla="*/ 845844 h 5495667"/>
                <a:gd name="connsiteX8" fmla="*/ 1485900 w 3158431"/>
                <a:gd name="connsiteY8" fmla="*/ 802982 h 5495667"/>
                <a:gd name="connsiteX9" fmla="*/ 1485900 w 3158431"/>
                <a:gd name="connsiteY9" fmla="*/ 645819 h 5495667"/>
                <a:gd name="connsiteX10" fmla="*/ 1528763 w 3158431"/>
                <a:gd name="connsiteY10" fmla="*/ 602957 h 5495667"/>
                <a:gd name="connsiteX11" fmla="*/ 1585913 w 3158431"/>
                <a:gd name="connsiteY11" fmla="*/ 474369 h 5495667"/>
                <a:gd name="connsiteX12" fmla="*/ 1614488 w 3158431"/>
                <a:gd name="connsiteY12" fmla="*/ 374357 h 5495667"/>
                <a:gd name="connsiteX13" fmla="*/ 1700213 w 3158431"/>
                <a:gd name="connsiteY13" fmla="*/ 245769 h 5495667"/>
                <a:gd name="connsiteX14" fmla="*/ 1757363 w 3158431"/>
                <a:gd name="connsiteY14" fmla="*/ 202907 h 5495667"/>
                <a:gd name="connsiteX15" fmla="*/ 1771650 w 3158431"/>
                <a:gd name="connsiteY15" fmla="*/ 160044 h 5495667"/>
                <a:gd name="connsiteX16" fmla="*/ 1814513 w 3158431"/>
                <a:gd name="connsiteY16" fmla="*/ 117182 h 5495667"/>
                <a:gd name="connsiteX17" fmla="*/ 1943100 w 3158431"/>
                <a:gd name="connsiteY17" fmla="*/ 60032 h 5495667"/>
                <a:gd name="connsiteX18" fmla="*/ 2114550 w 3158431"/>
                <a:gd name="connsiteY18" fmla="*/ 31457 h 5495667"/>
                <a:gd name="connsiteX19" fmla="*/ 2700338 w 3158431"/>
                <a:gd name="connsiteY19" fmla="*/ 31457 h 5495667"/>
                <a:gd name="connsiteX20" fmla="*/ 2800350 w 3158431"/>
                <a:gd name="connsiteY20" fmla="*/ 74319 h 5495667"/>
                <a:gd name="connsiteX21" fmla="*/ 2857500 w 3158431"/>
                <a:gd name="connsiteY21" fmla="*/ 88607 h 5495667"/>
                <a:gd name="connsiteX22" fmla="*/ 2886075 w 3158431"/>
                <a:gd name="connsiteY22" fmla="*/ 260057 h 5495667"/>
                <a:gd name="connsiteX23" fmla="*/ 2900363 w 3158431"/>
                <a:gd name="connsiteY23" fmla="*/ 331494 h 5495667"/>
                <a:gd name="connsiteX24" fmla="*/ 2914650 w 3158431"/>
                <a:gd name="connsiteY24" fmla="*/ 445794 h 5495667"/>
                <a:gd name="connsiteX25" fmla="*/ 2900363 w 3158431"/>
                <a:gd name="connsiteY25" fmla="*/ 617244 h 5495667"/>
                <a:gd name="connsiteX26" fmla="*/ 2857500 w 3158431"/>
                <a:gd name="connsiteY26" fmla="*/ 774407 h 5495667"/>
                <a:gd name="connsiteX27" fmla="*/ 2914650 w 3158431"/>
                <a:gd name="connsiteY27" fmla="*/ 802982 h 5495667"/>
                <a:gd name="connsiteX28" fmla="*/ 2971800 w 3158431"/>
                <a:gd name="connsiteY28" fmla="*/ 817269 h 5495667"/>
                <a:gd name="connsiteX29" fmla="*/ 3000375 w 3158431"/>
                <a:gd name="connsiteY29" fmla="*/ 860132 h 5495667"/>
                <a:gd name="connsiteX30" fmla="*/ 3043238 w 3158431"/>
                <a:gd name="connsiteY30" fmla="*/ 902994 h 5495667"/>
                <a:gd name="connsiteX31" fmla="*/ 3100388 w 3158431"/>
                <a:gd name="connsiteY31" fmla="*/ 988719 h 5495667"/>
                <a:gd name="connsiteX32" fmla="*/ 3128963 w 3158431"/>
                <a:gd name="connsiteY32" fmla="*/ 1031582 h 5495667"/>
                <a:gd name="connsiteX33" fmla="*/ 3157538 w 3158431"/>
                <a:gd name="connsiteY33" fmla="*/ 1117307 h 5495667"/>
                <a:gd name="connsiteX34" fmla="*/ 3114675 w 3158431"/>
                <a:gd name="connsiteY34" fmla="*/ 1274469 h 5495667"/>
                <a:gd name="connsiteX35" fmla="*/ 3086100 w 3158431"/>
                <a:gd name="connsiteY35" fmla="*/ 1317332 h 5495667"/>
                <a:gd name="connsiteX36" fmla="*/ 2986088 w 3158431"/>
                <a:gd name="connsiteY36" fmla="*/ 1403057 h 5495667"/>
                <a:gd name="connsiteX37" fmla="*/ 2943225 w 3158431"/>
                <a:gd name="connsiteY37" fmla="*/ 1503069 h 5495667"/>
                <a:gd name="connsiteX38" fmla="*/ 2928938 w 3158431"/>
                <a:gd name="connsiteY38" fmla="*/ 1560219 h 5495667"/>
                <a:gd name="connsiteX39" fmla="*/ 2886075 w 3158431"/>
                <a:gd name="connsiteY39" fmla="*/ 1588794 h 5495667"/>
                <a:gd name="connsiteX40" fmla="*/ 2743200 w 3158431"/>
                <a:gd name="connsiteY40" fmla="*/ 1703094 h 5495667"/>
                <a:gd name="connsiteX41" fmla="*/ 2643188 w 3158431"/>
                <a:gd name="connsiteY41" fmla="*/ 1831682 h 5495667"/>
                <a:gd name="connsiteX42" fmla="*/ 2571750 w 3158431"/>
                <a:gd name="connsiteY42" fmla="*/ 1931694 h 5495667"/>
                <a:gd name="connsiteX43" fmla="*/ 2486025 w 3158431"/>
                <a:gd name="connsiteY43" fmla="*/ 1988844 h 5495667"/>
                <a:gd name="connsiteX44" fmla="*/ 2443163 w 3158431"/>
                <a:gd name="connsiteY44" fmla="*/ 2017419 h 5495667"/>
                <a:gd name="connsiteX45" fmla="*/ 2386013 w 3158431"/>
                <a:gd name="connsiteY45" fmla="*/ 2045994 h 5495667"/>
                <a:gd name="connsiteX46" fmla="*/ 2243138 w 3158431"/>
                <a:gd name="connsiteY46" fmla="*/ 2117432 h 5495667"/>
                <a:gd name="connsiteX47" fmla="*/ 2171700 w 3158431"/>
                <a:gd name="connsiteY47" fmla="*/ 2188869 h 5495667"/>
                <a:gd name="connsiteX48" fmla="*/ 2128838 w 3158431"/>
                <a:gd name="connsiteY48" fmla="*/ 2217444 h 5495667"/>
                <a:gd name="connsiteX49" fmla="*/ 2085975 w 3158431"/>
                <a:gd name="connsiteY49" fmla="*/ 2260307 h 5495667"/>
                <a:gd name="connsiteX50" fmla="*/ 2028825 w 3158431"/>
                <a:gd name="connsiteY50" fmla="*/ 2346032 h 5495667"/>
                <a:gd name="connsiteX51" fmla="*/ 1971675 w 3158431"/>
                <a:gd name="connsiteY51" fmla="*/ 2431757 h 5495667"/>
                <a:gd name="connsiteX52" fmla="*/ 1957388 w 3158431"/>
                <a:gd name="connsiteY52" fmla="*/ 2488907 h 5495667"/>
                <a:gd name="connsiteX53" fmla="*/ 1943100 w 3158431"/>
                <a:gd name="connsiteY53" fmla="*/ 2588919 h 5495667"/>
                <a:gd name="connsiteX54" fmla="*/ 1885950 w 3158431"/>
                <a:gd name="connsiteY54" fmla="*/ 2674644 h 5495667"/>
                <a:gd name="connsiteX55" fmla="*/ 1814513 w 3158431"/>
                <a:gd name="connsiteY55" fmla="*/ 2774657 h 5495667"/>
                <a:gd name="connsiteX56" fmla="*/ 1785938 w 3158431"/>
                <a:gd name="connsiteY56" fmla="*/ 2817519 h 5495667"/>
                <a:gd name="connsiteX57" fmla="*/ 1771650 w 3158431"/>
                <a:gd name="connsiteY57" fmla="*/ 2860382 h 5495667"/>
                <a:gd name="connsiteX58" fmla="*/ 1757363 w 3158431"/>
                <a:gd name="connsiteY58" fmla="*/ 2960394 h 5495667"/>
                <a:gd name="connsiteX59" fmla="*/ 1714500 w 3158431"/>
                <a:gd name="connsiteY59" fmla="*/ 3017544 h 5495667"/>
                <a:gd name="connsiteX60" fmla="*/ 1700213 w 3158431"/>
                <a:gd name="connsiteY60" fmla="*/ 3060407 h 5495667"/>
                <a:gd name="connsiteX61" fmla="*/ 1671638 w 3158431"/>
                <a:gd name="connsiteY61" fmla="*/ 3103269 h 5495667"/>
                <a:gd name="connsiteX62" fmla="*/ 1600200 w 3158431"/>
                <a:gd name="connsiteY62" fmla="*/ 3217569 h 5495667"/>
                <a:gd name="connsiteX63" fmla="*/ 1514475 w 3158431"/>
                <a:gd name="connsiteY63" fmla="*/ 3289007 h 5495667"/>
                <a:gd name="connsiteX64" fmla="*/ 1485900 w 3158431"/>
                <a:gd name="connsiteY64" fmla="*/ 3346157 h 5495667"/>
                <a:gd name="connsiteX65" fmla="*/ 1443038 w 3158431"/>
                <a:gd name="connsiteY65" fmla="*/ 3403307 h 5495667"/>
                <a:gd name="connsiteX66" fmla="*/ 1428750 w 3158431"/>
                <a:gd name="connsiteY66" fmla="*/ 3474744 h 5495667"/>
                <a:gd name="connsiteX67" fmla="*/ 1414463 w 3158431"/>
                <a:gd name="connsiteY67" fmla="*/ 3674769 h 5495667"/>
                <a:gd name="connsiteX68" fmla="*/ 1328738 w 3158431"/>
                <a:gd name="connsiteY68" fmla="*/ 3803357 h 5495667"/>
                <a:gd name="connsiteX69" fmla="*/ 1285875 w 3158431"/>
                <a:gd name="connsiteY69" fmla="*/ 3960519 h 5495667"/>
                <a:gd name="connsiteX70" fmla="*/ 1271588 w 3158431"/>
                <a:gd name="connsiteY70" fmla="*/ 4017669 h 5495667"/>
                <a:gd name="connsiteX71" fmla="*/ 1214438 w 3158431"/>
                <a:gd name="connsiteY71" fmla="*/ 4060532 h 5495667"/>
                <a:gd name="connsiteX72" fmla="*/ 1171575 w 3158431"/>
                <a:gd name="connsiteY72" fmla="*/ 4103394 h 5495667"/>
                <a:gd name="connsiteX73" fmla="*/ 1100138 w 3158431"/>
                <a:gd name="connsiteY73" fmla="*/ 4203407 h 5495667"/>
                <a:gd name="connsiteX74" fmla="*/ 1057275 w 3158431"/>
                <a:gd name="connsiteY74" fmla="*/ 4231982 h 5495667"/>
                <a:gd name="connsiteX75" fmla="*/ 1028700 w 3158431"/>
                <a:gd name="connsiteY75" fmla="*/ 4274844 h 5495667"/>
                <a:gd name="connsiteX76" fmla="*/ 1000125 w 3158431"/>
                <a:gd name="connsiteY76" fmla="*/ 4389144 h 5495667"/>
                <a:gd name="connsiteX77" fmla="*/ 928688 w 3158431"/>
                <a:gd name="connsiteY77" fmla="*/ 4546307 h 5495667"/>
                <a:gd name="connsiteX78" fmla="*/ 914400 w 3158431"/>
                <a:gd name="connsiteY78" fmla="*/ 4603457 h 5495667"/>
                <a:gd name="connsiteX79" fmla="*/ 900113 w 3158431"/>
                <a:gd name="connsiteY79" fmla="*/ 4674894 h 5495667"/>
                <a:gd name="connsiteX80" fmla="*/ 871538 w 3158431"/>
                <a:gd name="connsiteY80" fmla="*/ 4760619 h 5495667"/>
                <a:gd name="connsiteX81" fmla="*/ 842963 w 3158431"/>
                <a:gd name="connsiteY81" fmla="*/ 4803482 h 5495667"/>
                <a:gd name="connsiteX82" fmla="*/ 857250 w 3158431"/>
                <a:gd name="connsiteY82" fmla="*/ 5017794 h 5495667"/>
                <a:gd name="connsiteX83" fmla="*/ 871538 w 3158431"/>
                <a:gd name="connsiteY83" fmla="*/ 5060657 h 5495667"/>
                <a:gd name="connsiteX84" fmla="*/ 1000125 w 3158431"/>
                <a:gd name="connsiteY84" fmla="*/ 5117807 h 5495667"/>
                <a:gd name="connsiteX85" fmla="*/ 1042988 w 3158431"/>
                <a:gd name="connsiteY85" fmla="*/ 5132094 h 5495667"/>
                <a:gd name="connsiteX86" fmla="*/ 1085850 w 3158431"/>
                <a:gd name="connsiteY86" fmla="*/ 5160669 h 5495667"/>
                <a:gd name="connsiteX87" fmla="*/ 1128713 w 3158431"/>
                <a:gd name="connsiteY87" fmla="*/ 5260682 h 5495667"/>
                <a:gd name="connsiteX88" fmla="*/ 1114425 w 3158431"/>
                <a:gd name="connsiteY88" fmla="*/ 5317832 h 5495667"/>
                <a:gd name="connsiteX89" fmla="*/ 1057275 w 3158431"/>
                <a:gd name="connsiteY89" fmla="*/ 5360694 h 5495667"/>
                <a:gd name="connsiteX90" fmla="*/ 1014413 w 3158431"/>
                <a:gd name="connsiteY90" fmla="*/ 5389269 h 5495667"/>
                <a:gd name="connsiteX91" fmla="*/ 957263 w 3158431"/>
                <a:gd name="connsiteY91" fmla="*/ 5432132 h 5495667"/>
                <a:gd name="connsiteX92" fmla="*/ 900113 w 3158431"/>
                <a:gd name="connsiteY92" fmla="*/ 5446419 h 5495667"/>
                <a:gd name="connsiteX93" fmla="*/ 842963 w 3158431"/>
                <a:gd name="connsiteY93" fmla="*/ 5474994 h 5495667"/>
                <a:gd name="connsiteX94" fmla="*/ 428625 w 3158431"/>
                <a:gd name="connsiteY94" fmla="*/ 5474994 h 5495667"/>
                <a:gd name="connsiteX95" fmla="*/ 342900 w 3158431"/>
                <a:gd name="connsiteY95" fmla="*/ 5432132 h 5495667"/>
                <a:gd name="connsiteX96" fmla="*/ 228600 w 3158431"/>
                <a:gd name="connsiteY96" fmla="*/ 5360694 h 5495667"/>
                <a:gd name="connsiteX97" fmla="*/ 142875 w 3158431"/>
                <a:gd name="connsiteY97" fmla="*/ 5274969 h 5495667"/>
                <a:gd name="connsiteX98" fmla="*/ 100013 w 3158431"/>
                <a:gd name="connsiteY98" fmla="*/ 5232107 h 5495667"/>
                <a:gd name="connsiteX99" fmla="*/ 71438 w 3158431"/>
                <a:gd name="connsiteY99" fmla="*/ 5132094 h 5495667"/>
                <a:gd name="connsiteX100" fmla="*/ 42863 w 3158431"/>
                <a:gd name="connsiteY100" fmla="*/ 4974932 h 5495667"/>
                <a:gd name="connsiteX101" fmla="*/ 28575 w 3158431"/>
                <a:gd name="connsiteY101" fmla="*/ 4903494 h 5495667"/>
                <a:gd name="connsiteX102" fmla="*/ 0 w 3158431"/>
                <a:gd name="connsiteY102" fmla="*/ 4774907 h 5495667"/>
                <a:gd name="connsiteX103" fmla="*/ 28575 w 3158431"/>
                <a:gd name="connsiteY103" fmla="*/ 4474869 h 5495667"/>
                <a:gd name="connsiteX104" fmla="*/ 42863 w 3158431"/>
                <a:gd name="connsiteY104" fmla="*/ 4417719 h 5495667"/>
                <a:gd name="connsiteX105" fmla="*/ 100013 w 3158431"/>
                <a:gd name="connsiteY105" fmla="*/ 4303419 h 5495667"/>
                <a:gd name="connsiteX106" fmla="*/ 171450 w 3158431"/>
                <a:gd name="connsiteY106" fmla="*/ 4217694 h 5495667"/>
                <a:gd name="connsiteX107" fmla="*/ 242888 w 3158431"/>
                <a:gd name="connsiteY107" fmla="*/ 4131969 h 5495667"/>
                <a:gd name="connsiteX108" fmla="*/ 257175 w 3158431"/>
                <a:gd name="connsiteY108" fmla="*/ 4089107 h 5495667"/>
                <a:gd name="connsiteX109" fmla="*/ 271463 w 3158431"/>
                <a:gd name="connsiteY109" fmla="*/ 4031957 h 5495667"/>
                <a:gd name="connsiteX110" fmla="*/ 328613 w 3158431"/>
                <a:gd name="connsiteY110" fmla="*/ 3946232 h 5495667"/>
                <a:gd name="connsiteX111" fmla="*/ 342900 w 3158431"/>
                <a:gd name="connsiteY111" fmla="*/ 3903369 h 5495667"/>
                <a:gd name="connsiteX112" fmla="*/ 500063 w 3158431"/>
                <a:gd name="connsiteY112" fmla="*/ 3660482 h 5495667"/>
                <a:gd name="connsiteX113" fmla="*/ 557213 w 3158431"/>
                <a:gd name="connsiteY113" fmla="*/ 3603332 h 5495667"/>
                <a:gd name="connsiteX114" fmla="*/ 614363 w 3158431"/>
                <a:gd name="connsiteY114" fmla="*/ 3489032 h 5495667"/>
                <a:gd name="connsiteX115" fmla="*/ 642938 w 3158431"/>
                <a:gd name="connsiteY115" fmla="*/ 3431882 h 5495667"/>
                <a:gd name="connsiteX116" fmla="*/ 657225 w 3158431"/>
                <a:gd name="connsiteY116" fmla="*/ 3389019 h 5495667"/>
                <a:gd name="connsiteX117" fmla="*/ 685800 w 3158431"/>
                <a:gd name="connsiteY117" fmla="*/ 3346157 h 5495667"/>
                <a:gd name="connsiteX118" fmla="*/ 700088 w 3158431"/>
                <a:gd name="connsiteY118" fmla="*/ 3303294 h 5495667"/>
                <a:gd name="connsiteX119" fmla="*/ 800100 w 3158431"/>
                <a:gd name="connsiteY119" fmla="*/ 3203282 h 5495667"/>
                <a:gd name="connsiteX120" fmla="*/ 857250 w 3158431"/>
                <a:gd name="connsiteY120" fmla="*/ 3117557 h 5495667"/>
                <a:gd name="connsiteX121" fmla="*/ 914400 w 3158431"/>
                <a:gd name="connsiteY121" fmla="*/ 3074694 h 5495667"/>
                <a:gd name="connsiteX122" fmla="*/ 957263 w 3158431"/>
                <a:gd name="connsiteY122" fmla="*/ 2988969 h 5495667"/>
                <a:gd name="connsiteX123" fmla="*/ 985838 w 3158431"/>
                <a:gd name="connsiteY123" fmla="*/ 2946107 h 5495667"/>
                <a:gd name="connsiteX124" fmla="*/ 1042988 w 3158431"/>
                <a:gd name="connsiteY124" fmla="*/ 2860382 h 5495667"/>
                <a:gd name="connsiteX125" fmla="*/ 1085850 w 3158431"/>
                <a:gd name="connsiteY125" fmla="*/ 2803232 h 5495667"/>
                <a:gd name="connsiteX126" fmla="*/ 1185863 w 3158431"/>
                <a:gd name="connsiteY126" fmla="*/ 2717507 h 5495667"/>
                <a:gd name="connsiteX127" fmla="*/ 1214438 w 3158431"/>
                <a:gd name="connsiteY127" fmla="*/ 2674644 h 5495667"/>
                <a:gd name="connsiteX128" fmla="*/ 1243013 w 3158431"/>
                <a:gd name="connsiteY128" fmla="*/ 2617494 h 5495667"/>
                <a:gd name="connsiteX129" fmla="*/ 1285875 w 3158431"/>
                <a:gd name="connsiteY129" fmla="*/ 2588919 h 5495667"/>
                <a:gd name="connsiteX130" fmla="*/ 1300163 w 3158431"/>
                <a:gd name="connsiteY130" fmla="*/ 2488907 h 5495667"/>
                <a:gd name="connsiteX131" fmla="*/ 1343025 w 3158431"/>
                <a:gd name="connsiteY131" fmla="*/ 2446044 h 5495667"/>
                <a:gd name="connsiteX132" fmla="*/ 1371600 w 3158431"/>
                <a:gd name="connsiteY132" fmla="*/ 2403182 h 5495667"/>
                <a:gd name="connsiteX133" fmla="*/ 1457325 w 3158431"/>
                <a:gd name="connsiteY133" fmla="*/ 2346032 h 5495667"/>
                <a:gd name="connsiteX134" fmla="*/ 1543050 w 3158431"/>
                <a:gd name="connsiteY134" fmla="*/ 2246019 h 5495667"/>
                <a:gd name="connsiteX135" fmla="*/ 1600200 w 3158431"/>
                <a:gd name="connsiteY135" fmla="*/ 2146007 h 5495667"/>
                <a:gd name="connsiteX136" fmla="*/ 1614488 w 3158431"/>
                <a:gd name="connsiteY136" fmla="*/ 2103144 h 5495667"/>
                <a:gd name="connsiteX137" fmla="*/ 1685925 w 3158431"/>
                <a:gd name="connsiteY137" fmla="*/ 1988844 h 5495667"/>
                <a:gd name="connsiteX138" fmla="*/ 1728788 w 3158431"/>
                <a:gd name="connsiteY138" fmla="*/ 1888832 h 5495667"/>
                <a:gd name="connsiteX139" fmla="*/ 1757363 w 3158431"/>
                <a:gd name="connsiteY139" fmla="*/ 1803107 h 5495667"/>
                <a:gd name="connsiteX140" fmla="*/ 1771650 w 3158431"/>
                <a:gd name="connsiteY140" fmla="*/ 1745957 h 5495667"/>
                <a:gd name="connsiteX141" fmla="*/ 1800225 w 3158431"/>
                <a:gd name="connsiteY141" fmla="*/ 1703094 h 5495667"/>
                <a:gd name="connsiteX142" fmla="*/ 1828800 w 3158431"/>
                <a:gd name="connsiteY142" fmla="*/ 1603082 h 5495667"/>
                <a:gd name="connsiteX143" fmla="*/ 1857375 w 3158431"/>
                <a:gd name="connsiteY143" fmla="*/ 1560219 h 5495667"/>
                <a:gd name="connsiteX144" fmla="*/ 1871663 w 3158431"/>
                <a:gd name="connsiteY144" fmla="*/ 1488782 h 5495667"/>
                <a:gd name="connsiteX145" fmla="*/ 1914525 w 3158431"/>
                <a:gd name="connsiteY145" fmla="*/ 1331619 h 5495667"/>
                <a:gd name="connsiteX146" fmla="*/ 1914525 w 3158431"/>
                <a:gd name="connsiteY146" fmla="*/ 1188744 h 549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158431" h="5495667">
                  <a:moveTo>
                    <a:pt x="1943100" y="1231607"/>
                  </a:moveTo>
                  <a:cubicBezTo>
                    <a:pt x="1924050" y="1236369"/>
                    <a:pt x="1905586" y="1245894"/>
                    <a:pt x="1885950" y="1245894"/>
                  </a:cubicBezTo>
                  <a:cubicBezTo>
                    <a:pt x="1856373" y="1245894"/>
                    <a:pt x="1821896" y="1217479"/>
                    <a:pt x="1800225" y="1203032"/>
                  </a:cubicBezTo>
                  <a:cubicBezTo>
                    <a:pt x="1781175" y="1174457"/>
                    <a:pt x="1753935" y="1149888"/>
                    <a:pt x="1743075" y="1117307"/>
                  </a:cubicBezTo>
                  <a:cubicBezTo>
                    <a:pt x="1731455" y="1082445"/>
                    <a:pt x="1727911" y="1059279"/>
                    <a:pt x="1700213" y="1031582"/>
                  </a:cubicBezTo>
                  <a:cubicBezTo>
                    <a:pt x="1688071" y="1019440"/>
                    <a:pt x="1670542" y="1014000"/>
                    <a:pt x="1657350" y="1003007"/>
                  </a:cubicBezTo>
                  <a:cubicBezTo>
                    <a:pt x="1547341" y="911332"/>
                    <a:pt x="1678046" y="1002516"/>
                    <a:pt x="1571625" y="931569"/>
                  </a:cubicBezTo>
                  <a:lnTo>
                    <a:pt x="1514475" y="845844"/>
                  </a:lnTo>
                  <a:lnTo>
                    <a:pt x="1485900" y="802982"/>
                  </a:lnTo>
                  <a:cubicBezTo>
                    <a:pt x="1465257" y="741051"/>
                    <a:pt x="1454994" y="730809"/>
                    <a:pt x="1485900" y="645819"/>
                  </a:cubicBezTo>
                  <a:cubicBezTo>
                    <a:pt x="1492805" y="626830"/>
                    <a:pt x="1514475" y="617244"/>
                    <a:pt x="1528763" y="602957"/>
                  </a:cubicBezTo>
                  <a:cubicBezTo>
                    <a:pt x="1561110" y="538261"/>
                    <a:pt x="1569654" y="531276"/>
                    <a:pt x="1585913" y="474369"/>
                  </a:cubicBezTo>
                  <a:cubicBezTo>
                    <a:pt x="1592019" y="452997"/>
                    <a:pt x="1603066" y="397201"/>
                    <a:pt x="1614488" y="374357"/>
                  </a:cubicBezTo>
                  <a:cubicBezTo>
                    <a:pt x="1628094" y="347146"/>
                    <a:pt x="1676281" y="269701"/>
                    <a:pt x="1700213" y="245769"/>
                  </a:cubicBezTo>
                  <a:cubicBezTo>
                    <a:pt x="1717051" y="228931"/>
                    <a:pt x="1738313" y="217194"/>
                    <a:pt x="1757363" y="202907"/>
                  </a:cubicBezTo>
                  <a:cubicBezTo>
                    <a:pt x="1762125" y="188619"/>
                    <a:pt x="1763296" y="172575"/>
                    <a:pt x="1771650" y="160044"/>
                  </a:cubicBezTo>
                  <a:cubicBezTo>
                    <a:pt x="1782858" y="143232"/>
                    <a:pt x="1798991" y="130117"/>
                    <a:pt x="1814513" y="117182"/>
                  </a:cubicBezTo>
                  <a:cubicBezTo>
                    <a:pt x="1854724" y="83673"/>
                    <a:pt x="1889697" y="73383"/>
                    <a:pt x="1943100" y="60032"/>
                  </a:cubicBezTo>
                  <a:cubicBezTo>
                    <a:pt x="2037500" y="36431"/>
                    <a:pt x="1980765" y="48180"/>
                    <a:pt x="2114550" y="31457"/>
                  </a:cubicBezTo>
                  <a:cubicBezTo>
                    <a:pt x="2338037" y="-24417"/>
                    <a:pt x="2194052" y="6143"/>
                    <a:pt x="2700338" y="31457"/>
                  </a:cubicBezTo>
                  <a:cubicBezTo>
                    <a:pt x="2727631" y="32822"/>
                    <a:pt x="2780324" y="66809"/>
                    <a:pt x="2800350" y="74319"/>
                  </a:cubicBezTo>
                  <a:cubicBezTo>
                    <a:pt x="2818736" y="81214"/>
                    <a:pt x="2838450" y="83844"/>
                    <a:pt x="2857500" y="88607"/>
                  </a:cubicBezTo>
                  <a:cubicBezTo>
                    <a:pt x="2888212" y="180738"/>
                    <a:pt x="2862149" y="92574"/>
                    <a:pt x="2886075" y="260057"/>
                  </a:cubicBezTo>
                  <a:cubicBezTo>
                    <a:pt x="2889509" y="284097"/>
                    <a:pt x="2896670" y="307492"/>
                    <a:pt x="2900363" y="331494"/>
                  </a:cubicBezTo>
                  <a:cubicBezTo>
                    <a:pt x="2906201" y="369444"/>
                    <a:pt x="2909888" y="407694"/>
                    <a:pt x="2914650" y="445794"/>
                  </a:cubicBezTo>
                  <a:cubicBezTo>
                    <a:pt x="2909888" y="502944"/>
                    <a:pt x="2908870" y="560530"/>
                    <a:pt x="2900363" y="617244"/>
                  </a:cubicBezTo>
                  <a:cubicBezTo>
                    <a:pt x="2891573" y="675842"/>
                    <a:pt x="2875219" y="721251"/>
                    <a:pt x="2857500" y="774407"/>
                  </a:cubicBezTo>
                  <a:cubicBezTo>
                    <a:pt x="2876550" y="783932"/>
                    <a:pt x="2894708" y="795504"/>
                    <a:pt x="2914650" y="802982"/>
                  </a:cubicBezTo>
                  <a:cubicBezTo>
                    <a:pt x="2933036" y="809877"/>
                    <a:pt x="2955462" y="806377"/>
                    <a:pt x="2971800" y="817269"/>
                  </a:cubicBezTo>
                  <a:cubicBezTo>
                    <a:pt x="2986088" y="826794"/>
                    <a:pt x="2989382" y="846940"/>
                    <a:pt x="3000375" y="860132"/>
                  </a:cubicBezTo>
                  <a:cubicBezTo>
                    <a:pt x="3013310" y="875654"/>
                    <a:pt x="3030833" y="887045"/>
                    <a:pt x="3043238" y="902994"/>
                  </a:cubicBezTo>
                  <a:cubicBezTo>
                    <a:pt x="3064323" y="930103"/>
                    <a:pt x="3081338" y="960144"/>
                    <a:pt x="3100388" y="988719"/>
                  </a:cubicBezTo>
                  <a:lnTo>
                    <a:pt x="3128963" y="1031582"/>
                  </a:lnTo>
                  <a:cubicBezTo>
                    <a:pt x="3138488" y="1060157"/>
                    <a:pt x="3163445" y="1087771"/>
                    <a:pt x="3157538" y="1117307"/>
                  </a:cubicBezTo>
                  <a:cubicBezTo>
                    <a:pt x="3149870" y="1155646"/>
                    <a:pt x="3135391" y="1243395"/>
                    <a:pt x="3114675" y="1274469"/>
                  </a:cubicBezTo>
                  <a:cubicBezTo>
                    <a:pt x="3105150" y="1288757"/>
                    <a:pt x="3098242" y="1305190"/>
                    <a:pt x="3086100" y="1317332"/>
                  </a:cubicBezTo>
                  <a:cubicBezTo>
                    <a:pt x="3037317" y="1366115"/>
                    <a:pt x="3024972" y="1348618"/>
                    <a:pt x="2986088" y="1403057"/>
                  </a:cubicBezTo>
                  <a:cubicBezTo>
                    <a:pt x="2967947" y="1428454"/>
                    <a:pt x="2952108" y="1471979"/>
                    <a:pt x="2943225" y="1503069"/>
                  </a:cubicBezTo>
                  <a:cubicBezTo>
                    <a:pt x="2937830" y="1521950"/>
                    <a:pt x="2939830" y="1543881"/>
                    <a:pt x="2928938" y="1560219"/>
                  </a:cubicBezTo>
                  <a:cubicBezTo>
                    <a:pt x="2919413" y="1574507"/>
                    <a:pt x="2898909" y="1577386"/>
                    <a:pt x="2886075" y="1588794"/>
                  </a:cubicBezTo>
                  <a:cubicBezTo>
                    <a:pt x="2756493" y="1703978"/>
                    <a:pt x="2851672" y="1648858"/>
                    <a:pt x="2743200" y="1703094"/>
                  </a:cubicBezTo>
                  <a:cubicBezTo>
                    <a:pt x="2598762" y="1919752"/>
                    <a:pt x="2755096" y="1697392"/>
                    <a:pt x="2643188" y="1831682"/>
                  </a:cubicBezTo>
                  <a:cubicBezTo>
                    <a:pt x="2615882" y="1864449"/>
                    <a:pt x="2604838" y="1902283"/>
                    <a:pt x="2571750" y="1931694"/>
                  </a:cubicBezTo>
                  <a:cubicBezTo>
                    <a:pt x="2546082" y="1954510"/>
                    <a:pt x="2514600" y="1969794"/>
                    <a:pt x="2486025" y="1988844"/>
                  </a:cubicBezTo>
                  <a:cubicBezTo>
                    <a:pt x="2471738" y="1998369"/>
                    <a:pt x="2458521" y="2009740"/>
                    <a:pt x="2443163" y="2017419"/>
                  </a:cubicBezTo>
                  <a:cubicBezTo>
                    <a:pt x="2424113" y="2026944"/>
                    <a:pt x="2404276" y="2035036"/>
                    <a:pt x="2386013" y="2045994"/>
                  </a:cubicBezTo>
                  <a:cubicBezTo>
                    <a:pt x="2264508" y="2118897"/>
                    <a:pt x="2344721" y="2092035"/>
                    <a:pt x="2243138" y="2117432"/>
                  </a:cubicBezTo>
                  <a:cubicBezTo>
                    <a:pt x="2128840" y="2193630"/>
                    <a:pt x="2266947" y="2093622"/>
                    <a:pt x="2171700" y="2188869"/>
                  </a:cubicBezTo>
                  <a:cubicBezTo>
                    <a:pt x="2159558" y="2201011"/>
                    <a:pt x="2142029" y="2206451"/>
                    <a:pt x="2128838" y="2217444"/>
                  </a:cubicBezTo>
                  <a:cubicBezTo>
                    <a:pt x="2113316" y="2230379"/>
                    <a:pt x="2100263" y="2246019"/>
                    <a:pt x="2085975" y="2260307"/>
                  </a:cubicBezTo>
                  <a:cubicBezTo>
                    <a:pt x="2058651" y="2342280"/>
                    <a:pt x="2091255" y="2265764"/>
                    <a:pt x="2028825" y="2346032"/>
                  </a:cubicBezTo>
                  <a:cubicBezTo>
                    <a:pt x="2007740" y="2373141"/>
                    <a:pt x="1971675" y="2431757"/>
                    <a:pt x="1971675" y="2431757"/>
                  </a:cubicBezTo>
                  <a:cubicBezTo>
                    <a:pt x="1966913" y="2450807"/>
                    <a:pt x="1960901" y="2469587"/>
                    <a:pt x="1957388" y="2488907"/>
                  </a:cubicBezTo>
                  <a:cubicBezTo>
                    <a:pt x="1951364" y="2522040"/>
                    <a:pt x="1955189" y="2557488"/>
                    <a:pt x="1943100" y="2588919"/>
                  </a:cubicBezTo>
                  <a:cubicBezTo>
                    <a:pt x="1930772" y="2620973"/>
                    <a:pt x="1905000" y="2646069"/>
                    <a:pt x="1885950" y="2674644"/>
                  </a:cubicBezTo>
                  <a:cubicBezTo>
                    <a:pt x="1818608" y="2775657"/>
                    <a:pt x="1903120" y="2650607"/>
                    <a:pt x="1814513" y="2774657"/>
                  </a:cubicBezTo>
                  <a:cubicBezTo>
                    <a:pt x="1804532" y="2788630"/>
                    <a:pt x="1793617" y="2802161"/>
                    <a:pt x="1785938" y="2817519"/>
                  </a:cubicBezTo>
                  <a:cubicBezTo>
                    <a:pt x="1779203" y="2830990"/>
                    <a:pt x="1776413" y="2846094"/>
                    <a:pt x="1771650" y="2860382"/>
                  </a:cubicBezTo>
                  <a:cubicBezTo>
                    <a:pt x="1766888" y="2893719"/>
                    <a:pt x="1768871" y="2928746"/>
                    <a:pt x="1757363" y="2960394"/>
                  </a:cubicBezTo>
                  <a:cubicBezTo>
                    <a:pt x="1749225" y="2982773"/>
                    <a:pt x="1726314" y="2996869"/>
                    <a:pt x="1714500" y="3017544"/>
                  </a:cubicBezTo>
                  <a:cubicBezTo>
                    <a:pt x="1707028" y="3030620"/>
                    <a:pt x="1706948" y="3046936"/>
                    <a:pt x="1700213" y="3060407"/>
                  </a:cubicBezTo>
                  <a:cubicBezTo>
                    <a:pt x="1692534" y="3075766"/>
                    <a:pt x="1680739" y="3088708"/>
                    <a:pt x="1671638" y="3103269"/>
                  </a:cubicBezTo>
                  <a:cubicBezTo>
                    <a:pt x="1664665" y="3114426"/>
                    <a:pt x="1616524" y="3197980"/>
                    <a:pt x="1600200" y="3217569"/>
                  </a:cubicBezTo>
                  <a:cubicBezTo>
                    <a:pt x="1565820" y="3258825"/>
                    <a:pt x="1556623" y="3260909"/>
                    <a:pt x="1514475" y="3289007"/>
                  </a:cubicBezTo>
                  <a:cubicBezTo>
                    <a:pt x="1504950" y="3308057"/>
                    <a:pt x="1497188" y="3328096"/>
                    <a:pt x="1485900" y="3346157"/>
                  </a:cubicBezTo>
                  <a:cubicBezTo>
                    <a:pt x="1473280" y="3366350"/>
                    <a:pt x="1452709" y="3381547"/>
                    <a:pt x="1443038" y="3403307"/>
                  </a:cubicBezTo>
                  <a:cubicBezTo>
                    <a:pt x="1433175" y="3425498"/>
                    <a:pt x="1433513" y="3450932"/>
                    <a:pt x="1428750" y="3474744"/>
                  </a:cubicBezTo>
                  <a:cubicBezTo>
                    <a:pt x="1423988" y="3541419"/>
                    <a:pt x="1430675" y="3609920"/>
                    <a:pt x="1414463" y="3674769"/>
                  </a:cubicBezTo>
                  <a:cubicBezTo>
                    <a:pt x="1371605" y="3846202"/>
                    <a:pt x="1364454" y="3696209"/>
                    <a:pt x="1328738" y="3803357"/>
                  </a:cubicBezTo>
                  <a:cubicBezTo>
                    <a:pt x="1284137" y="3937160"/>
                    <a:pt x="1312800" y="3839358"/>
                    <a:pt x="1285875" y="3960519"/>
                  </a:cubicBezTo>
                  <a:cubicBezTo>
                    <a:pt x="1281615" y="3979688"/>
                    <a:pt x="1283001" y="4001690"/>
                    <a:pt x="1271588" y="4017669"/>
                  </a:cubicBezTo>
                  <a:cubicBezTo>
                    <a:pt x="1257747" y="4037046"/>
                    <a:pt x="1232518" y="4045035"/>
                    <a:pt x="1214438" y="4060532"/>
                  </a:cubicBezTo>
                  <a:cubicBezTo>
                    <a:pt x="1199097" y="4073682"/>
                    <a:pt x="1184510" y="4087872"/>
                    <a:pt x="1171575" y="4103394"/>
                  </a:cubicBezTo>
                  <a:cubicBezTo>
                    <a:pt x="1131011" y="4152071"/>
                    <a:pt x="1151612" y="4151933"/>
                    <a:pt x="1100138" y="4203407"/>
                  </a:cubicBezTo>
                  <a:cubicBezTo>
                    <a:pt x="1087996" y="4215549"/>
                    <a:pt x="1071563" y="4222457"/>
                    <a:pt x="1057275" y="4231982"/>
                  </a:cubicBezTo>
                  <a:cubicBezTo>
                    <a:pt x="1047750" y="4246269"/>
                    <a:pt x="1034729" y="4258766"/>
                    <a:pt x="1028700" y="4274844"/>
                  </a:cubicBezTo>
                  <a:cubicBezTo>
                    <a:pt x="985969" y="4388796"/>
                    <a:pt x="1037901" y="4306037"/>
                    <a:pt x="1000125" y="4389144"/>
                  </a:cubicBezTo>
                  <a:cubicBezTo>
                    <a:pt x="956600" y="4484899"/>
                    <a:pt x="949246" y="4474352"/>
                    <a:pt x="928688" y="4546307"/>
                  </a:cubicBezTo>
                  <a:cubicBezTo>
                    <a:pt x="923294" y="4565188"/>
                    <a:pt x="918660" y="4584288"/>
                    <a:pt x="914400" y="4603457"/>
                  </a:cubicBezTo>
                  <a:cubicBezTo>
                    <a:pt x="909132" y="4627163"/>
                    <a:pt x="906502" y="4651466"/>
                    <a:pt x="900113" y="4674894"/>
                  </a:cubicBezTo>
                  <a:cubicBezTo>
                    <a:pt x="892188" y="4703953"/>
                    <a:pt x="888246" y="4735557"/>
                    <a:pt x="871538" y="4760619"/>
                  </a:cubicBezTo>
                  <a:lnTo>
                    <a:pt x="842963" y="4803482"/>
                  </a:lnTo>
                  <a:cubicBezTo>
                    <a:pt x="847725" y="4874919"/>
                    <a:pt x="849344" y="4946636"/>
                    <a:pt x="857250" y="5017794"/>
                  </a:cubicBezTo>
                  <a:cubicBezTo>
                    <a:pt x="858913" y="5032762"/>
                    <a:pt x="862130" y="5048897"/>
                    <a:pt x="871538" y="5060657"/>
                  </a:cubicBezTo>
                  <a:cubicBezTo>
                    <a:pt x="896238" y="5091532"/>
                    <a:pt x="973930" y="5109076"/>
                    <a:pt x="1000125" y="5117807"/>
                  </a:cubicBezTo>
                  <a:lnTo>
                    <a:pt x="1042988" y="5132094"/>
                  </a:lnTo>
                  <a:cubicBezTo>
                    <a:pt x="1057275" y="5141619"/>
                    <a:pt x="1073708" y="5148527"/>
                    <a:pt x="1085850" y="5160669"/>
                  </a:cubicBezTo>
                  <a:cubicBezTo>
                    <a:pt x="1118739" y="5193558"/>
                    <a:pt x="1117783" y="5216962"/>
                    <a:pt x="1128713" y="5260682"/>
                  </a:cubicBezTo>
                  <a:cubicBezTo>
                    <a:pt x="1123950" y="5279732"/>
                    <a:pt x="1125838" y="5301853"/>
                    <a:pt x="1114425" y="5317832"/>
                  </a:cubicBezTo>
                  <a:cubicBezTo>
                    <a:pt x="1100584" y="5337209"/>
                    <a:pt x="1076652" y="5346853"/>
                    <a:pt x="1057275" y="5360694"/>
                  </a:cubicBezTo>
                  <a:cubicBezTo>
                    <a:pt x="1043302" y="5370675"/>
                    <a:pt x="1028386" y="5379288"/>
                    <a:pt x="1014413" y="5389269"/>
                  </a:cubicBezTo>
                  <a:cubicBezTo>
                    <a:pt x="995036" y="5403110"/>
                    <a:pt x="978562" y="5421483"/>
                    <a:pt x="957263" y="5432132"/>
                  </a:cubicBezTo>
                  <a:cubicBezTo>
                    <a:pt x="939700" y="5440914"/>
                    <a:pt x="919163" y="5441657"/>
                    <a:pt x="900113" y="5446419"/>
                  </a:cubicBezTo>
                  <a:cubicBezTo>
                    <a:pt x="881063" y="5455944"/>
                    <a:pt x="862905" y="5467516"/>
                    <a:pt x="842963" y="5474994"/>
                  </a:cubicBezTo>
                  <a:cubicBezTo>
                    <a:pt x="722244" y="5520264"/>
                    <a:pt x="489700" y="5477437"/>
                    <a:pt x="428625" y="5474994"/>
                  </a:cubicBezTo>
                  <a:cubicBezTo>
                    <a:pt x="350041" y="5448800"/>
                    <a:pt x="420450" y="5476446"/>
                    <a:pt x="342900" y="5432132"/>
                  </a:cubicBezTo>
                  <a:cubicBezTo>
                    <a:pt x="277690" y="5394869"/>
                    <a:pt x="287988" y="5414143"/>
                    <a:pt x="228600" y="5360694"/>
                  </a:cubicBezTo>
                  <a:cubicBezTo>
                    <a:pt x="198563" y="5333660"/>
                    <a:pt x="171450" y="5303544"/>
                    <a:pt x="142875" y="5274969"/>
                  </a:cubicBezTo>
                  <a:lnTo>
                    <a:pt x="100013" y="5232107"/>
                  </a:lnTo>
                  <a:cubicBezTo>
                    <a:pt x="84100" y="5184370"/>
                    <a:pt x="83400" y="5185922"/>
                    <a:pt x="71438" y="5132094"/>
                  </a:cubicBezTo>
                  <a:cubicBezTo>
                    <a:pt x="53785" y="5052656"/>
                    <a:pt x="58379" y="5060269"/>
                    <a:pt x="42863" y="4974932"/>
                  </a:cubicBezTo>
                  <a:cubicBezTo>
                    <a:pt x="38519" y="4951039"/>
                    <a:pt x="32919" y="4927387"/>
                    <a:pt x="28575" y="4903494"/>
                  </a:cubicBezTo>
                  <a:cubicBezTo>
                    <a:pt x="8459" y="4792853"/>
                    <a:pt x="25193" y="4850482"/>
                    <a:pt x="0" y="4774907"/>
                  </a:cubicBezTo>
                  <a:cubicBezTo>
                    <a:pt x="9774" y="4628309"/>
                    <a:pt x="5124" y="4592122"/>
                    <a:pt x="28575" y="4474869"/>
                  </a:cubicBezTo>
                  <a:cubicBezTo>
                    <a:pt x="32426" y="4455614"/>
                    <a:pt x="35311" y="4435845"/>
                    <a:pt x="42863" y="4417719"/>
                  </a:cubicBezTo>
                  <a:cubicBezTo>
                    <a:pt x="59247" y="4378399"/>
                    <a:pt x="69892" y="4333540"/>
                    <a:pt x="100013" y="4303419"/>
                  </a:cubicBezTo>
                  <a:cubicBezTo>
                    <a:pt x="225243" y="4178189"/>
                    <a:pt x="71985" y="4337051"/>
                    <a:pt x="171450" y="4217694"/>
                  </a:cubicBezTo>
                  <a:cubicBezTo>
                    <a:pt x="263125" y="4107685"/>
                    <a:pt x="171941" y="4238390"/>
                    <a:pt x="242888" y="4131969"/>
                  </a:cubicBezTo>
                  <a:cubicBezTo>
                    <a:pt x="247650" y="4117682"/>
                    <a:pt x="253038" y="4103588"/>
                    <a:pt x="257175" y="4089107"/>
                  </a:cubicBezTo>
                  <a:cubicBezTo>
                    <a:pt x="262570" y="4070226"/>
                    <a:pt x="262681" y="4049520"/>
                    <a:pt x="271463" y="4031957"/>
                  </a:cubicBezTo>
                  <a:cubicBezTo>
                    <a:pt x="286822" y="4001240"/>
                    <a:pt x="328613" y="3946232"/>
                    <a:pt x="328613" y="3946232"/>
                  </a:cubicBezTo>
                  <a:cubicBezTo>
                    <a:pt x="333375" y="3931944"/>
                    <a:pt x="336668" y="3917080"/>
                    <a:pt x="342900" y="3903369"/>
                  </a:cubicBezTo>
                  <a:cubicBezTo>
                    <a:pt x="387197" y="3805915"/>
                    <a:pt x="421238" y="3739307"/>
                    <a:pt x="500063" y="3660482"/>
                  </a:cubicBezTo>
                  <a:cubicBezTo>
                    <a:pt x="519113" y="3641432"/>
                    <a:pt x="540673" y="3624598"/>
                    <a:pt x="557213" y="3603332"/>
                  </a:cubicBezTo>
                  <a:cubicBezTo>
                    <a:pt x="616485" y="3527124"/>
                    <a:pt x="586595" y="3553822"/>
                    <a:pt x="614363" y="3489032"/>
                  </a:cubicBezTo>
                  <a:cubicBezTo>
                    <a:pt x="622753" y="3469456"/>
                    <a:pt x="634548" y="3451459"/>
                    <a:pt x="642938" y="3431882"/>
                  </a:cubicBezTo>
                  <a:cubicBezTo>
                    <a:pt x="648871" y="3418039"/>
                    <a:pt x="650490" y="3402490"/>
                    <a:pt x="657225" y="3389019"/>
                  </a:cubicBezTo>
                  <a:cubicBezTo>
                    <a:pt x="664904" y="3373660"/>
                    <a:pt x="678121" y="3361515"/>
                    <a:pt x="685800" y="3346157"/>
                  </a:cubicBezTo>
                  <a:cubicBezTo>
                    <a:pt x="692535" y="3332686"/>
                    <a:pt x="690680" y="3315054"/>
                    <a:pt x="700088" y="3303294"/>
                  </a:cubicBezTo>
                  <a:cubicBezTo>
                    <a:pt x="729540" y="3266479"/>
                    <a:pt x="773948" y="3242510"/>
                    <a:pt x="800100" y="3203282"/>
                  </a:cubicBezTo>
                  <a:cubicBezTo>
                    <a:pt x="819150" y="3174707"/>
                    <a:pt x="829776" y="3138163"/>
                    <a:pt x="857250" y="3117557"/>
                  </a:cubicBezTo>
                  <a:cubicBezTo>
                    <a:pt x="876300" y="3103269"/>
                    <a:pt x="897562" y="3091532"/>
                    <a:pt x="914400" y="3074694"/>
                  </a:cubicBezTo>
                  <a:cubicBezTo>
                    <a:pt x="955346" y="3033748"/>
                    <a:pt x="934022" y="3035451"/>
                    <a:pt x="957263" y="2988969"/>
                  </a:cubicBezTo>
                  <a:cubicBezTo>
                    <a:pt x="964942" y="2973611"/>
                    <a:pt x="976313" y="2960394"/>
                    <a:pt x="985838" y="2946107"/>
                  </a:cubicBezTo>
                  <a:cubicBezTo>
                    <a:pt x="1010140" y="2873196"/>
                    <a:pt x="984611" y="2928489"/>
                    <a:pt x="1042988" y="2860382"/>
                  </a:cubicBezTo>
                  <a:cubicBezTo>
                    <a:pt x="1058485" y="2842302"/>
                    <a:pt x="1069012" y="2820070"/>
                    <a:pt x="1085850" y="2803232"/>
                  </a:cubicBezTo>
                  <a:cubicBezTo>
                    <a:pt x="1180446" y="2708635"/>
                    <a:pt x="1108104" y="2810817"/>
                    <a:pt x="1185863" y="2717507"/>
                  </a:cubicBezTo>
                  <a:cubicBezTo>
                    <a:pt x="1196856" y="2704315"/>
                    <a:pt x="1205919" y="2689553"/>
                    <a:pt x="1214438" y="2674644"/>
                  </a:cubicBezTo>
                  <a:cubicBezTo>
                    <a:pt x="1225005" y="2656152"/>
                    <a:pt x="1229378" y="2633856"/>
                    <a:pt x="1243013" y="2617494"/>
                  </a:cubicBezTo>
                  <a:cubicBezTo>
                    <a:pt x="1254006" y="2604303"/>
                    <a:pt x="1271588" y="2598444"/>
                    <a:pt x="1285875" y="2588919"/>
                  </a:cubicBezTo>
                  <a:cubicBezTo>
                    <a:pt x="1290638" y="2555582"/>
                    <a:pt x="1287656" y="2520174"/>
                    <a:pt x="1300163" y="2488907"/>
                  </a:cubicBezTo>
                  <a:cubicBezTo>
                    <a:pt x="1307667" y="2470147"/>
                    <a:pt x="1330090" y="2461566"/>
                    <a:pt x="1343025" y="2446044"/>
                  </a:cubicBezTo>
                  <a:cubicBezTo>
                    <a:pt x="1354018" y="2432853"/>
                    <a:pt x="1358677" y="2414489"/>
                    <a:pt x="1371600" y="2403182"/>
                  </a:cubicBezTo>
                  <a:cubicBezTo>
                    <a:pt x="1397446" y="2380567"/>
                    <a:pt x="1433041" y="2370316"/>
                    <a:pt x="1457325" y="2346032"/>
                  </a:cubicBezTo>
                  <a:cubicBezTo>
                    <a:pt x="1517026" y="2286331"/>
                    <a:pt x="1488065" y="2319334"/>
                    <a:pt x="1543050" y="2246019"/>
                  </a:cubicBezTo>
                  <a:cubicBezTo>
                    <a:pt x="1575811" y="2147742"/>
                    <a:pt x="1531001" y="2267106"/>
                    <a:pt x="1600200" y="2146007"/>
                  </a:cubicBezTo>
                  <a:cubicBezTo>
                    <a:pt x="1607672" y="2132931"/>
                    <a:pt x="1608555" y="2116987"/>
                    <a:pt x="1614488" y="2103144"/>
                  </a:cubicBezTo>
                  <a:cubicBezTo>
                    <a:pt x="1640638" y="2042128"/>
                    <a:pt x="1644902" y="2043542"/>
                    <a:pt x="1685925" y="1988844"/>
                  </a:cubicBezTo>
                  <a:cubicBezTo>
                    <a:pt x="1731923" y="1850855"/>
                    <a:pt x="1658158" y="2065407"/>
                    <a:pt x="1728788" y="1888832"/>
                  </a:cubicBezTo>
                  <a:cubicBezTo>
                    <a:pt x="1739975" y="1860866"/>
                    <a:pt x="1750058" y="1832328"/>
                    <a:pt x="1757363" y="1803107"/>
                  </a:cubicBezTo>
                  <a:cubicBezTo>
                    <a:pt x="1762125" y="1784057"/>
                    <a:pt x="1763915" y="1764006"/>
                    <a:pt x="1771650" y="1745957"/>
                  </a:cubicBezTo>
                  <a:cubicBezTo>
                    <a:pt x="1778414" y="1730174"/>
                    <a:pt x="1792546" y="1718453"/>
                    <a:pt x="1800225" y="1703094"/>
                  </a:cubicBezTo>
                  <a:cubicBezTo>
                    <a:pt x="1828034" y="1647477"/>
                    <a:pt x="1801328" y="1667185"/>
                    <a:pt x="1828800" y="1603082"/>
                  </a:cubicBezTo>
                  <a:cubicBezTo>
                    <a:pt x="1835564" y="1587299"/>
                    <a:pt x="1847850" y="1574507"/>
                    <a:pt x="1857375" y="1560219"/>
                  </a:cubicBezTo>
                  <a:cubicBezTo>
                    <a:pt x="1862138" y="1536407"/>
                    <a:pt x="1865773" y="1512341"/>
                    <a:pt x="1871663" y="1488782"/>
                  </a:cubicBezTo>
                  <a:cubicBezTo>
                    <a:pt x="1886010" y="1431395"/>
                    <a:pt x="1914525" y="1401248"/>
                    <a:pt x="1914525" y="1331619"/>
                  </a:cubicBezTo>
                  <a:lnTo>
                    <a:pt x="1914525" y="1188744"/>
                  </a:lnTo>
                </a:path>
              </a:pathLst>
            </a:custGeom>
            <a:noFill/>
            <a:ln w="73025">
              <a:solidFill>
                <a:srgbClr val="4154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a:t>C</a:t>
            </a:r>
            <a:r>
              <a:rPr lang="en-GB" sz="2400" dirty="0" smtClean="0"/>
              <a:t>ontrol </a:t>
            </a:r>
            <a:r>
              <a:rPr lang="en-GB" sz="2400" dirty="0"/>
              <a:t>E</a:t>
            </a:r>
            <a:r>
              <a:rPr lang="en-GB" sz="2400" dirty="0" smtClean="0"/>
              <a:t>ffort </a:t>
            </a:r>
            <a:r>
              <a:rPr lang="en-GB" sz="2400" dirty="0"/>
              <a:t>in </a:t>
            </a:r>
            <a:r>
              <a:rPr lang="en-GB" sz="2400" dirty="0" smtClean="0"/>
              <a:t>Space</a:t>
            </a:r>
            <a:endParaRPr lang="en-GB" sz="2400" dirty="0"/>
          </a:p>
        </p:txBody>
      </p:sp>
    </p:spTree>
    <p:extLst>
      <p:ext uri="{BB962C8B-B14F-4D97-AF65-F5344CB8AC3E}">
        <p14:creationId xmlns:p14="http://schemas.microsoft.com/office/powerpoint/2010/main" val="1064210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843088" y="1057275"/>
            <a:ext cx="5572122" cy="5257800"/>
          </a:xfrm>
          <a:prstGeom prst="rect">
            <a:avLst/>
          </a:prstGeom>
        </p:spPr>
      </p:pic>
      <p:pic>
        <p:nvPicPr>
          <p:cNvPr id="6"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805" y="4944140"/>
            <a:ext cx="363498" cy="2317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372" y="1682285"/>
            <a:ext cx="363498" cy="2317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24" y="2541523"/>
            <a:ext cx="363498" cy="2317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age result for grey squirrel live tr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636" y="3680460"/>
            <a:ext cx="363498" cy="231744"/>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13"/>
          <p:cNvSpPr/>
          <p:nvPr/>
        </p:nvSpPr>
        <p:spPr>
          <a:xfrm>
            <a:off x="2909795" y="1404919"/>
            <a:ext cx="3102738" cy="4852715"/>
          </a:xfrm>
          <a:custGeom>
            <a:avLst/>
            <a:gdLst>
              <a:gd name="connsiteX0" fmla="*/ 1943100 w 3158431"/>
              <a:gd name="connsiteY0" fmla="*/ 1231607 h 5495667"/>
              <a:gd name="connsiteX1" fmla="*/ 1885950 w 3158431"/>
              <a:gd name="connsiteY1" fmla="*/ 1245894 h 5495667"/>
              <a:gd name="connsiteX2" fmla="*/ 1800225 w 3158431"/>
              <a:gd name="connsiteY2" fmla="*/ 1203032 h 5495667"/>
              <a:gd name="connsiteX3" fmla="*/ 1743075 w 3158431"/>
              <a:gd name="connsiteY3" fmla="*/ 1117307 h 5495667"/>
              <a:gd name="connsiteX4" fmla="*/ 1700213 w 3158431"/>
              <a:gd name="connsiteY4" fmla="*/ 1031582 h 5495667"/>
              <a:gd name="connsiteX5" fmla="*/ 1657350 w 3158431"/>
              <a:gd name="connsiteY5" fmla="*/ 1003007 h 5495667"/>
              <a:gd name="connsiteX6" fmla="*/ 1571625 w 3158431"/>
              <a:gd name="connsiteY6" fmla="*/ 931569 h 5495667"/>
              <a:gd name="connsiteX7" fmla="*/ 1514475 w 3158431"/>
              <a:gd name="connsiteY7" fmla="*/ 845844 h 5495667"/>
              <a:gd name="connsiteX8" fmla="*/ 1485900 w 3158431"/>
              <a:gd name="connsiteY8" fmla="*/ 802982 h 5495667"/>
              <a:gd name="connsiteX9" fmla="*/ 1485900 w 3158431"/>
              <a:gd name="connsiteY9" fmla="*/ 645819 h 5495667"/>
              <a:gd name="connsiteX10" fmla="*/ 1528763 w 3158431"/>
              <a:gd name="connsiteY10" fmla="*/ 602957 h 5495667"/>
              <a:gd name="connsiteX11" fmla="*/ 1585913 w 3158431"/>
              <a:gd name="connsiteY11" fmla="*/ 474369 h 5495667"/>
              <a:gd name="connsiteX12" fmla="*/ 1614488 w 3158431"/>
              <a:gd name="connsiteY12" fmla="*/ 374357 h 5495667"/>
              <a:gd name="connsiteX13" fmla="*/ 1700213 w 3158431"/>
              <a:gd name="connsiteY13" fmla="*/ 245769 h 5495667"/>
              <a:gd name="connsiteX14" fmla="*/ 1757363 w 3158431"/>
              <a:gd name="connsiteY14" fmla="*/ 202907 h 5495667"/>
              <a:gd name="connsiteX15" fmla="*/ 1771650 w 3158431"/>
              <a:gd name="connsiteY15" fmla="*/ 160044 h 5495667"/>
              <a:gd name="connsiteX16" fmla="*/ 1814513 w 3158431"/>
              <a:gd name="connsiteY16" fmla="*/ 117182 h 5495667"/>
              <a:gd name="connsiteX17" fmla="*/ 1943100 w 3158431"/>
              <a:gd name="connsiteY17" fmla="*/ 60032 h 5495667"/>
              <a:gd name="connsiteX18" fmla="*/ 2114550 w 3158431"/>
              <a:gd name="connsiteY18" fmla="*/ 31457 h 5495667"/>
              <a:gd name="connsiteX19" fmla="*/ 2700338 w 3158431"/>
              <a:gd name="connsiteY19" fmla="*/ 31457 h 5495667"/>
              <a:gd name="connsiteX20" fmla="*/ 2800350 w 3158431"/>
              <a:gd name="connsiteY20" fmla="*/ 74319 h 5495667"/>
              <a:gd name="connsiteX21" fmla="*/ 2857500 w 3158431"/>
              <a:gd name="connsiteY21" fmla="*/ 88607 h 5495667"/>
              <a:gd name="connsiteX22" fmla="*/ 2886075 w 3158431"/>
              <a:gd name="connsiteY22" fmla="*/ 260057 h 5495667"/>
              <a:gd name="connsiteX23" fmla="*/ 2900363 w 3158431"/>
              <a:gd name="connsiteY23" fmla="*/ 331494 h 5495667"/>
              <a:gd name="connsiteX24" fmla="*/ 2914650 w 3158431"/>
              <a:gd name="connsiteY24" fmla="*/ 445794 h 5495667"/>
              <a:gd name="connsiteX25" fmla="*/ 2900363 w 3158431"/>
              <a:gd name="connsiteY25" fmla="*/ 617244 h 5495667"/>
              <a:gd name="connsiteX26" fmla="*/ 2857500 w 3158431"/>
              <a:gd name="connsiteY26" fmla="*/ 774407 h 5495667"/>
              <a:gd name="connsiteX27" fmla="*/ 2914650 w 3158431"/>
              <a:gd name="connsiteY27" fmla="*/ 802982 h 5495667"/>
              <a:gd name="connsiteX28" fmla="*/ 2971800 w 3158431"/>
              <a:gd name="connsiteY28" fmla="*/ 817269 h 5495667"/>
              <a:gd name="connsiteX29" fmla="*/ 3000375 w 3158431"/>
              <a:gd name="connsiteY29" fmla="*/ 860132 h 5495667"/>
              <a:gd name="connsiteX30" fmla="*/ 3043238 w 3158431"/>
              <a:gd name="connsiteY30" fmla="*/ 902994 h 5495667"/>
              <a:gd name="connsiteX31" fmla="*/ 3100388 w 3158431"/>
              <a:gd name="connsiteY31" fmla="*/ 988719 h 5495667"/>
              <a:gd name="connsiteX32" fmla="*/ 3128963 w 3158431"/>
              <a:gd name="connsiteY32" fmla="*/ 1031582 h 5495667"/>
              <a:gd name="connsiteX33" fmla="*/ 3157538 w 3158431"/>
              <a:gd name="connsiteY33" fmla="*/ 1117307 h 5495667"/>
              <a:gd name="connsiteX34" fmla="*/ 3114675 w 3158431"/>
              <a:gd name="connsiteY34" fmla="*/ 1274469 h 5495667"/>
              <a:gd name="connsiteX35" fmla="*/ 3086100 w 3158431"/>
              <a:gd name="connsiteY35" fmla="*/ 1317332 h 5495667"/>
              <a:gd name="connsiteX36" fmla="*/ 2986088 w 3158431"/>
              <a:gd name="connsiteY36" fmla="*/ 1403057 h 5495667"/>
              <a:gd name="connsiteX37" fmla="*/ 2943225 w 3158431"/>
              <a:gd name="connsiteY37" fmla="*/ 1503069 h 5495667"/>
              <a:gd name="connsiteX38" fmla="*/ 2928938 w 3158431"/>
              <a:gd name="connsiteY38" fmla="*/ 1560219 h 5495667"/>
              <a:gd name="connsiteX39" fmla="*/ 2886075 w 3158431"/>
              <a:gd name="connsiteY39" fmla="*/ 1588794 h 5495667"/>
              <a:gd name="connsiteX40" fmla="*/ 2743200 w 3158431"/>
              <a:gd name="connsiteY40" fmla="*/ 1703094 h 5495667"/>
              <a:gd name="connsiteX41" fmla="*/ 2643188 w 3158431"/>
              <a:gd name="connsiteY41" fmla="*/ 1831682 h 5495667"/>
              <a:gd name="connsiteX42" fmla="*/ 2571750 w 3158431"/>
              <a:gd name="connsiteY42" fmla="*/ 1931694 h 5495667"/>
              <a:gd name="connsiteX43" fmla="*/ 2486025 w 3158431"/>
              <a:gd name="connsiteY43" fmla="*/ 1988844 h 5495667"/>
              <a:gd name="connsiteX44" fmla="*/ 2443163 w 3158431"/>
              <a:gd name="connsiteY44" fmla="*/ 2017419 h 5495667"/>
              <a:gd name="connsiteX45" fmla="*/ 2386013 w 3158431"/>
              <a:gd name="connsiteY45" fmla="*/ 2045994 h 5495667"/>
              <a:gd name="connsiteX46" fmla="*/ 2243138 w 3158431"/>
              <a:gd name="connsiteY46" fmla="*/ 2117432 h 5495667"/>
              <a:gd name="connsiteX47" fmla="*/ 2171700 w 3158431"/>
              <a:gd name="connsiteY47" fmla="*/ 2188869 h 5495667"/>
              <a:gd name="connsiteX48" fmla="*/ 2128838 w 3158431"/>
              <a:gd name="connsiteY48" fmla="*/ 2217444 h 5495667"/>
              <a:gd name="connsiteX49" fmla="*/ 2085975 w 3158431"/>
              <a:gd name="connsiteY49" fmla="*/ 2260307 h 5495667"/>
              <a:gd name="connsiteX50" fmla="*/ 2028825 w 3158431"/>
              <a:gd name="connsiteY50" fmla="*/ 2346032 h 5495667"/>
              <a:gd name="connsiteX51" fmla="*/ 1971675 w 3158431"/>
              <a:gd name="connsiteY51" fmla="*/ 2431757 h 5495667"/>
              <a:gd name="connsiteX52" fmla="*/ 1957388 w 3158431"/>
              <a:gd name="connsiteY52" fmla="*/ 2488907 h 5495667"/>
              <a:gd name="connsiteX53" fmla="*/ 1943100 w 3158431"/>
              <a:gd name="connsiteY53" fmla="*/ 2588919 h 5495667"/>
              <a:gd name="connsiteX54" fmla="*/ 1885950 w 3158431"/>
              <a:gd name="connsiteY54" fmla="*/ 2674644 h 5495667"/>
              <a:gd name="connsiteX55" fmla="*/ 1814513 w 3158431"/>
              <a:gd name="connsiteY55" fmla="*/ 2774657 h 5495667"/>
              <a:gd name="connsiteX56" fmla="*/ 1785938 w 3158431"/>
              <a:gd name="connsiteY56" fmla="*/ 2817519 h 5495667"/>
              <a:gd name="connsiteX57" fmla="*/ 1771650 w 3158431"/>
              <a:gd name="connsiteY57" fmla="*/ 2860382 h 5495667"/>
              <a:gd name="connsiteX58" fmla="*/ 1757363 w 3158431"/>
              <a:gd name="connsiteY58" fmla="*/ 2960394 h 5495667"/>
              <a:gd name="connsiteX59" fmla="*/ 1714500 w 3158431"/>
              <a:gd name="connsiteY59" fmla="*/ 3017544 h 5495667"/>
              <a:gd name="connsiteX60" fmla="*/ 1700213 w 3158431"/>
              <a:gd name="connsiteY60" fmla="*/ 3060407 h 5495667"/>
              <a:gd name="connsiteX61" fmla="*/ 1671638 w 3158431"/>
              <a:gd name="connsiteY61" fmla="*/ 3103269 h 5495667"/>
              <a:gd name="connsiteX62" fmla="*/ 1600200 w 3158431"/>
              <a:gd name="connsiteY62" fmla="*/ 3217569 h 5495667"/>
              <a:gd name="connsiteX63" fmla="*/ 1514475 w 3158431"/>
              <a:gd name="connsiteY63" fmla="*/ 3289007 h 5495667"/>
              <a:gd name="connsiteX64" fmla="*/ 1485900 w 3158431"/>
              <a:gd name="connsiteY64" fmla="*/ 3346157 h 5495667"/>
              <a:gd name="connsiteX65" fmla="*/ 1443038 w 3158431"/>
              <a:gd name="connsiteY65" fmla="*/ 3403307 h 5495667"/>
              <a:gd name="connsiteX66" fmla="*/ 1428750 w 3158431"/>
              <a:gd name="connsiteY66" fmla="*/ 3474744 h 5495667"/>
              <a:gd name="connsiteX67" fmla="*/ 1414463 w 3158431"/>
              <a:gd name="connsiteY67" fmla="*/ 3674769 h 5495667"/>
              <a:gd name="connsiteX68" fmla="*/ 1328738 w 3158431"/>
              <a:gd name="connsiteY68" fmla="*/ 3803357 h 5495667"/>
              <a:gd name="connsiteX69" fmla="*/ 1285875 w 3158431"/>
              <a:gd name="connsiteY69" fmla="*/ 3960519 h 5495667"/>
              <a:gd name="connsiteX70" fmla="*/ 1271588 w 3158431"/>
              <a:gd name="connsiteY70" fmla="*/ 4017669 h 5495667"/>
              <a:gd name="connsiteX71" fmla="*/ 1214438 w 3158431"/>
              <a:gd name="connsiteY71" fmla="*/ 4060532 h 5495667"/>
              <a:gd name="connsiteX72" fmla="*/ 1171575 w 3158431"/>
              <a:gd name="connsiteY72" fmla="*/ 4103394 h 5495667"/>
              <a:gd name="connsiteX73" fmla="*/ 1100138 w 3158431"/>
              <a:gd name="connsiteY73" fmla="*/ 4203407 h 5495667"/>
              <a:gd name="connsiteX74" fmla="*/ 1057275 w 3158431"/>
              <a:gd name="connsiteY74" fmla="*/ 4231982 h 5495667"/>
              <a:gd name="connsiteX75" fmla="*/ 1028700 w 3158431"/>
              <a:gd name="connsiteY75" fmla="*/ 4274844 h 5495667"/>
              <a:gd name="connsiteX76" fmla="*/ 1000125 w 3158431"/>
              <a:gd name="connsiteY76" fmla="*/ 4389144 h 5495667"/>
              <a:gd name="connsiteX77" fmla="*/ 928688 w 3158431"/>
              <a:gd name="connsiteY77" fmla="*/ 4546307 h 5495667"/>
              <a:gd name="connsiteX78" fmla="*/ 914400 w 3158431"/>
              <a:gd name="connsiteY78" fmla="*/ 4603457 h 5495667"/>
              <a:gd name="connsiteX79" fmla="*/ 900113 w 3158431"/>
              <a:gd name="connsiteY79" fmla="*/ 4674894 h 5495667"/>
              <a:gd name="connsiteX80" fmla="*/ 871538 w 3158431"/>
              <a:gd name="connsiteY80" fmla="*/ 4760619 h 5495667"/>
              <a:gd name="connsiteX81" fmla="*/ 842963 w 3158431"/>
              <a:gd name="connsiteY81" fmla="*/ 4803482 h 5495667"/>
              <a:gd name="connsiteX82" fmla="*/ 857250 w 3158431"/>
              <a:gd name="connsiteY82" fmla="*/ 5017794 h 5495667"/>
              <a:gd name="connsiteX83" fmla="*/ 871538 w 3158431"/>
              <a:gd name="connsiteY83" fmla="*/ 5060657 h 5495667"/>
              <a:gd name="connsiteX84" fmla="*/ 1000125 w 3158431"/>
              <a:gd name="connsiteY84" fmla="*/ 5117807 h 5495667"/>
              <a:gd name="connsiteX85" fmla="*/ 1042988 w 3158431"/>
              <a:gd name="connsiteY85" fmla="*/ 5132094 h 5495667"/>
              <a:gd name="connsiteX86" fmla="*/ 1085850 w 3158431"/>
              <a:gd name="connsiteY86" fmla="*/ 5160669 h 5495667"/>
              <a:gd name="connsiteX87" fmla="*/ 1128713 w 3158431"/>
              <a:gd name="connsiteY87" fmla="*/ 5260682 h 5495667"/>
              <a:gd name="connsiteX88" fmla="*/ 1114425 w 3158431"/>
              <a:gd name="connsiteY88" fmla="*/ 5317832 h 5495667"/>
              <a:gd name="connsiteX89" fmla="*/ 1057275 w 3158431"/>
              <a:gd name="connsiteY89" fmla="*/ 5360694 h 5495667"/>
              <a:gd name="connsiteX90" fmla="*/ 1014413 w 3158431"/>
              <a:gd name="connsiteY90" fmla="*/ 5389269 h 5495667"/>
              <a:gd name="connsiteX91" fmla="*/ 957263 w 3158431"/>
              <a:gd name="connsiteY91" fmla="*/ 5432132 h 5495667"/>
              <a:gd name="connsiteX92" fmla="*/ 900113 w 3158431"/>
              <a:gd name="connsiteY92" fmla="*/ 5446419 h 5495667"/>
              <a:gd name="connsiteX93" fmla="*/ 842963 w 3158431"/>
              <a:gd name="connsiteY93" fmla="*/ 5474994 h 5495667"/>
              <a:gd name="connsiteX94" fmla="*/ 428625 w 3158431"/>
              <a:gd name="connsiteY94" fmla="*/ 5474994 h 5495667"/>
              <a:gd name="connsiteX95" fmla="*/ 342900 w 3158431"/>
              <a:gd name="connsiteY95" fmla="*/ 5432132 h 5495667"/>
              <a:gd name="connsiteX96" fmla="*/ 228600 w 3158431"/>
              <a:gd name="connsiteY96" fmla="*/ 5360694 h 5495667"/>
              <a:gd name="connsiteX97" fmla="*/ 142875 w 3158431"/>
              <a:gd name="connsiteY97" fmla="*/ 5274969 h 5495667"/>
              <a:gd name="connsiteX98" fmla="*/ 100013 w 3158431"/>
              <a:gd name="connsiteY98" fmla="*/ 5232107 h 5495667"/>
              <a:gd name="connsiteX99" fmla="*/ 71438 w 3158431"/>
              <a:gd name="connsiteY99" fmla="*/ 5132094 h 5495667"/>
              <a:gd name="connsiteX100" fmla="*/ 42863 w 3158431"/>
              <a:gd name="connsiteY100" fmla="*/ 4974932 h 5495667"/>
              <a:gd name="connsiteX101" fmla="*/ 28575 w 3158431"/>
              <a:gd name="connsiteY101" fmla="*/ 4903494 h 5495667"/>
              <a:gd name="connsiteX102" fmla="*/ 0 w 3158431"/>
              <a:gd name="connsiteY102" fmla="*/ 4774907 h 5495667"/>
              <a:gd name="connsiteX103" fmla="*/ 28575 w 3158431"/>
              <a:gd name="connsiteY103" fmla="*/ 4474869 h 5495667"/>
              <a:gd name="connsiteX104" fmla="*/ 42863 w 3158431"/>
              <a:gd name="connsiteY104" fmla="*/ 4417719 h 5495667"/>
              <a:gd name="connsiteX105" fmla="*/ 100013 w 3158431"/>
              <a:gd name="connsiteY105" fmla="*/ 4303419 h 5495667"/>
              <a:gd name="connsiteX106" fmla="*/ 171450 w 3158431"/>
              <a:gd name="connsiteY106" fmla="*/ 4217694 h 5495667"/>
              <a:gd name="connsiteX107" fmla="*/ 242888 w 3158431"/>
              <a:gd name="connsiteY107" fmla="*/ 4131969 h 5495667"/>
              <a:gd name="connsiteX108" fmla="*/ 257175 w 3158431"/>
              <a:gd name="connsiteY108" fmla="*/ 4089107 h 5495667"/>
              <a:gd name="connsiteX109" fmla="*/ 271463 w 3158431"/>
              <a:gd name="connsiteY109" fmla="*/ 4031957 h 5495667"/>
              <a:gd name="connsiteX110" fmla="*/ 328613 w 3158431"/>
              <a:gd name="connsiteY110" fmla="*/ 3946232 h 5495667"/>
              <a:gd name="connsiteX111" fmla="*/ 342900 w 3158431"/>
              <a:gd name="connsiteY111" fmla="*/ 3903369 h 5495667"/>
              <a:gd name="connsiteX112" fmla="*/ 500063 w 3158431"/>
              <a:gd name="connsiteY112" fmla="*/ 3660482 h 5495667"/>
              <a:gd name="connsiteX113" fmla="*/ 557213 w 3158431"/>
              <a:gd name="connsiteY113" fmla="*/ 3603332 h 5495667"/>
              <a:gd name="connsiteX114" fmla="*/ 614363 w 3158431"/>
              <a:gd name="connsiteY114" fmla="*/ 3489032 h 5495667"/>
              <a:gd name="connsiteX115" fmla="*/ 642938 w 3158431"/>
              <a:gd name="connsiteY115" fmla="*/ 3431882 h 5495667"/>
              <a:gd name="connsiteX116" fmla="*/ 657225 w 3158431"/>
              <a:gd name="connsiteY116" fmla="*/ 3389019 h 5495667"/>
              <a:gd name="connsiteX117" fmla="*/ 685800 w 3158431"/>
              <a:gd name="connsiteY117" fmla="*/ 3346157 h 5495667"/>
              <a:gd name="connsiteX118" fmla="*/ 700088 w 3158431"/>
              <a:gd name="connsiteY118" fmla="*/ 3303294 h 5495667"/>
              <a:gd name="connsiteX119" fmla="*/ 800100 w 3158431"/>
              <a:gd name="connsiteY119" fmla="*/ 3203282 h 5495667"/>
              <a:gd name="connsiteX120" fmla="*/ 857250 w 3158431"/>
              <a:gd name="connsiteY120" fmla="*/ 3117557 h 5495667"/>
              <a:gd name="connsiteX121" fmla="*/ 914400 w 3158431"/>
              <a:gd name="connsiteY121" fmla="*/ 3074694 h 5495667"/>
              <a:gd name="connsiteX122" fmla="*/ 957263 w 3158431"/>
              <a:gd name="connsiteY122" fmla="*/ 2988969 h 5495667"/>
              <a:gd name="connsiteX123" fmla="*/ 985838 w 3158431"/>
              <a:gd name="connsiteY123" fmla="*/ 2946107 h 5495667"/>
              <a:gd name="connsiteX124" fmla="*/ 1042988 w 3158431"/>
              <a:gd name="connsiteY124" fmla="*/ 2860382 h 5495667"/>
              <a:gd name="connsiteX125" fmla="*/ 1085850 w 3158431"/>
              <a:gd name="connsiteY125" fmla="*/ 2803232 h 5495667"/>
              <a:gd name="connsiteX126" fmla="*/ 1185863 w 3158431"/>
              <a:gd name="connsiteY126" fmla="*/ 2717507 h 5495667"/>
              <a:gd name="connsiteX127" fmla="*/ 1214438 w 3158431"/>
              <a:gd name="connsiteY127" fmla="*/ 2674644 h 5495667"/>
              <a:gd name="connsiteX128" fmla="*/ 1243013 w 3158431"/>
              <a:gd name="connsiteY128" fmla="*/ 2617494 h 5495667"/>
              <a:gd name="connsiteX129" fmla="*/ 1285875 w 3158431"/>
              <a:gd name="connsiteY129" fmla="*/ 2588919 h 5495667"/>
              <a:gd name="connsiteX130" fmla="*/ 1300163 w 3158431"/>
              <a:gd name="connsiteY130" fmla="*/ 2488907 h 5495667"/>
              <a:gd name="connsiteX131" fmla="*/ 1343025 w 3158431"/>
              <a:gd name="connsiteY131" fmla="*/ 2446044 h 5495667"/>
              <a:gd name="connsiteX132" fmla="*/ 1371600 w 3158431"/>
              <a:gd name="connsiteY132" fmla="*/ 2403182 h 5495667"/>
              <a:gd name="connsiteX133" fmla="*/ 1457325 w 3158431"/>
              <a:gd name="connsiteY133" fmla="*/ 2346032 h 5495667"/>
              <a:gd name="connsiteX134" fmla="*/ 1543050 w 3158431"/>
              <a:gd name="connsiteY134" fmla="*/ 2246019 h 5495667"/>
              <a:gd name="connsiteX135" fmla="*/ 1600200 w 3158431"/>
              <a:gd name="connsiteY135" fmla="*/ 2146007 h 5495667"/>
              <a:gd name="connsiteX136" fmla="*/ 1614488 w 3158431"/>
              <a:gd name="connsiteY136" fmla="*/ 2103144 h 5495667"/>
              <a:gd name="connsiteX137" fmla="*/ 1685925 w 3158431"/>
              <a:gd name="connsiteY137" fmla="*/ 1988844 h 5495667"/>
              <a:gd name="connsiteX138" fmla="*/ 1728788 w 3158431"/>
              <a:gd name="connsiteY138" fmla="*/ 1888832 h 5495667"/>
              <a:gd name="connsiteX139" fmla="*/ 1757363 w 3158431"/>
              <a:gd name="connsiteY139" fmla="*/ 1803107 h 5495667"/>
              <a:gd name="connsiteX140" fmla="*/ 1771650 w 3158431"/>
              <a:gd name="connsiteY140" fmla="*/ 1745957 h 5495667"/>
              <a:gd name="connsiteX141" fmla="*/ 1800225 w 3158431"/>
              <a:gd name="connsiteY141" fmla="*/ 1703094 h 5495667"/>
              <a:gd name="connsiteX142" fmla="*/ 1828800 w 3158431"/>
              <a:gd name="connsiteY142" fmla="*/ 1603082 h 5495667"/>
              <a:gd name="connsiteX143" fmla="*/ 1857375 w 3158431"/>
              <a:gd name="connsiteY143" fmla="*/ 1560219 h 5495667"/>
              <a:gd name="connsiteX144" fmla="*/ 1871663 w 3158431"/>
              <a:gd name="connsiteY144" fmla="*/ 1488782 h 5495667"/>
              <a:gd name="connsiteX145" fmla="*/ 1914525 w 3158431"/>
              <a:gd name="connsiteY145" fmla="*/ 1331619 h 5495667"/>
              <a:gd name="connsiteX146" fmla="*/ 1914525 w 3158431"/>
              <a:gd name="connsiteY146" fmla="*/ 1188744 h 549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158431" h="5495667">
                <a:moveTo>
                  <a:pt x="1943100" y="1231607"/>
                </a:moveTo>
                <a:cubicBezTo>
                  <a:pt x="1924050" y="1236369"/>
                  <a:pt x="1905586" y="1245894"/>
                  <a:pt x="1885950" y="1245894"/>
                </a:cubicBezTo>
                <a:cubicBezTo>
                  <a:pt x="1856373" y="1245894"/>
                  <a:pt x="1821896" y="1217479"/>
                  <a:pt x="1800225" y="1203032"/>
                </a:cubicBezTo>
                <a:cubicBezTo>
                  <a:pt x="1781175" y="1174457"/>
                  <a:pt x="1753935" y="1149888"/>
                  <a:pt x="1743075" y="1117307"/>
                </a:cubicBezTo>
                <a:cubicBezTo>
                  <a:pt x="1731455" y="1082445"/>
                  <a:pt x="1727911" y="1059279"/>
                  <a:pt x="1700213" y="1031582"/>
                </a:cubicBezTo>
                <a:cubicBezTo>
                  <a:pt x="1688071" y="1019440"/>
                  <a:pt x="1670542" y="1014000"/>
                  <a:pt x="1657350" y="1003007"/>
                </a:cubicBezTo>
                <a:cubicBezTo>
                  <a:pt x="1547341" y="911332"/>
                  <a:pt x="1678046" y="1002516"/>
                  <a:pt x="1571625" y="931569"/>
                </a:cubicBezTo>
                <a:lnTo>
                  <a:pt x="1514475" y="845844"/>
                </a:lnTo>
                <a:lnTo>
                  <a:pt x="1485900" y="802982"/>
                </a:lnTo>
                <a:cubicBezTo>
                  <a:pt x="1465257" y="741051"/>
                  <a:pt x="1454994" y="730809"/>
                  <a:pt x="1485900" y="645819"/>
                </a:cubicBezTo>
                <a:cubicBezTo>
                  <a:pt x="1492805" y="626830"/>
                  <a:pt x="1514475" y="617244"/>
                  <a:pt x="1528763" y="602957"/>
                </a:cubicBezTo>
                <a:cubicBezTo>
                  <a:pt x="1561110" y="538261"/>
                  <a:pt x="1569654" y="531276"/>
                  <a:pt x="1585913" y="474369"/>
                </a:cubicBezTo>
                <a:cubicBezTo>
                  <a:pt x="1592019" y="452997"/>
                  <a:pt x="1603066" y="397201"/>
                  <a:pt x="1614488" y="374357"/>
                </a:cubicBezTo>
                <a:cubicBezTo>
                  <a:pt x="1628094" y="347146"/>
                  <a:pt x="1676281" y="269701"/>
                  <a:pt x="1700213" y="245769"/>
                </a:cubicBezTo>
                <a:cubicBezTo>
                  <a:pt x="1717051" y="228931"/>
                  <a:pt x="1738313" y="217194"/>
                  <a:pt x="1757363" y="202907"/>
                </a:cubicBezTo>
                <a:cubicBezTo>
                  <a:pt x="1762125" y="188619"/>
                  <a:pt x="1763296" y="172575"/>
                  <a:pt x="1771650" y="160044"/>
                </a:cubicBezTo>
                <a:cubicBezTo>
                  <a:pt x="1782858" y="143232"/>
                  <a:pt x="1798991" y="130117"/>
                  <a:pt x="1814513" y="117182"/>
                </a:cubicBezTo>
                <a:cubicBezTo>
                  <a:pt x="1854724" y="83673"/>
                  <a:pt x="1889697" y="73383"/>
                  <a:pt x="1943100" y="60032"/>
                </a:cubicBezTo>
                <a:cubicBezTo>
                  <a:pt x="2037500" y="36431"/>
                  <a:pt x="1980765" y="48180"/>
                  <a:pt x="2114550" y="31457"/>
                </a:cubicBezTo>
                <a:cubicBezTo>
                  <a:pt x="2338037" y="-24417"/>
                  <a:pt x="2194052" y="6143"/>
                  <a:pt x="2700338" y="31457"/>
                </a:cubicBezTo>
                <a:cubicBezTo>
                  <a:pt x="2727631" y="32822"/>
                  <a:pt x="2780324" y="66809"/>
                  <a:pt x="2800350" y="74319"/>
                </a:cubicBezTo>
                <a:cubicBezTo>
                  <a:pt x="2818736" y="81214"/>
                  <a:pt x="2838450" y="83844"/>
                  <a:pt x="2857500" y="88607"/>
                </a:cubicBezTo>
                <a:cubicBezTo>
                  <a:pt x="2888212" y="180738"/>
                  <a:pt x="2862149" y="92574"/>
                  <a:pt x="2886075" y="260057"/>
                </a:cubicBezTo>
                <a:cubicBezTo>
                  <a:pt x="2889509" y="284097"/>
                  <a:pt x="2896670" y="307492"/>
                  <a:pt x="2900363" y="331494"/>
                </a:cubicBezTo>
                <a:cubicBezTo>
                  <a:pt x="2906201" y="369444"/>
                  <a:pt x="2909888" y="407694"/>
                  <a:pt x="2914650" y="445794"/>
                </a:cubicBezTo>
                <a:cubicBezTo>
                  <a:pt x="2909888" y="502944"/>
                  <a:pt x="2908870" y="560530"/>
                  <a:pt x="2900363" y="617244"/>
                </a:cubicBezTo>
                <a:cubicBezTo>
                  <a:pt x="2891573" y="675842"/>
                  <a:pt x="2875219" y="721251"/>
                  <a:pt x="2857500" y="774407"/>
                </a:cubicBezTo>
                <a:cubicBezTo>
                  <a:pt x="2876550" y="783932"/>
                  <a:pt x="2894708" y="795504"/>
                  <a:pt x="2914650" y="802982"/>
                </a:cubicBezTo>
                <a:cubicBezTo>
                  <a:pt x="2933036" y="809877"/>
                  <a:pt x="2955462" y="806377"/>
                  <a:pt x="2971800" y="817269"/>
                </a:cubicBezTo>
                <a:cubicBezTo>
                  <a:pt x="2986088" y="826794"/>
                  <a:pt x="2989382" y="846940"/>
                  <a:pt x="3000375" y="860132"/>
                </a:cubicBezTo>
                <a:cubicBezTo>
                  <a:pt x="3013310" y="875654"/>
                  <a:pt x="3030833" y="887045"/>
                  <a:pt x="3043238" y="902994"/>
                </a:cubicBezTo>
                <a:cubicBezTo>
                  <a:pt x="3064323" y="930103"/>
                  <a:pt x="3081338" y="960144"/>
                  <a:pt x="3100388" y="988719"/>
                </a:cubicBezTo>
                <a:lnTo>
                  <a:pt x="3128963" y="1031582"/>
                </a:lnTo>
                <a:cubicBezTo>
                  <a:pt x="3138488" y="1060157"/>
                  <a:pt x="3163445" y="1087771"/>
                  <a:pt x="3157538" y="1117307"/>
                </a:cubicBezTo>
                <a:cubicBezTo>
                  <a:pt x="3149870" y="1155646"/>
                  <a:pt x="3135391" y="1243395"/>
                  <a:pt x="3114675" y="1274469"/>
                </a:cubicBezTo>
                <a:cubicBezTo>
                  <a:pt x="3105150" y="1288757"/>
                  <a:pt x="3098242" y="1305190"/>
                  <a:pt x="3086100" y="1317332"/>
                </a:cubicBezTo>
                <a:cubicBezTo>
                  <a:pt x="3037317" y="1366115"/>
                  <a:pt x="3024972" y="1348618"/>
                  <a:pt x="2986088" y="1403057"/>
                </a:cubicBezTo>
                <a:cubicBezTo>
                  <a:pt x="2967947" y="1428454"/>
                  <a:pt x="2952108" y="1471979"/>
                  <a:pt x="2943225" y="1503069"/>
                </a:cubicBezTo>
                <a:cubicBezTo>
                  <a:pt x="2937830" y="1521950"/>
                  <a:pt x="2939830" y="1543881"/>
                  <a:pt x="2928938" y="1560219"/>
                </a:cubicBezTo>
                <a:cubicBezTo>
                  <a:pt x="2919413" y="1574507"/>
                  <a:pt x="2898909" y="1577386"/>
                  <a:pt x="2886075" y="1588794"/>
                </a:cubicBezTo>
                <a:cubicBezTo>
                  <a:pt x="2756493" y="1703978"/>
                  <a:pt x="2851672" y="1648858"/>
                  <a:pt x="2743200" y="1703094"/>
                </a:cubicBezTo>
                <a:cubicBezTo>
                  <a:pt x="2598762" y="1919752"/>
                  <a:pt x="2755096" y="1697392"/>
                  <a:pt x="2643188" y="1831682"/>
                </a:cubicBezTo>
                <a:cubicBezTo>
                  <a:pt x="2615882" y="1864449"/>
                  <a:pt x="2604838" y="1902283"/>
                  <a:pt x="2571750" y="1931694"/>
                </a:cubicBezTo>
                <a:cubicBezTo>
                  <a:pt x="2546082" y="1954510"/>
                  <a:pt x="2514600" y="1969794"/>
                  <a:pt x="2486025" y="1988844"/>
                </a:cubicBezTo>
                <a:cubicBezTo>
                  <a:pt x="2471738" y="1998369"/>
                  <a:pt x="2458521" y="2009740"/>
                  <a:pt x="2443163" y="2017419"/>
                </a:cubicBezTo>
                <a:cubicBezTo>
                  <a:pt x="2424113" y="2026944"/>
                  <a:pt x="2404276" y="2035036"/>
                  <a:pt x="2386013" y="2045994"/>
                </a:cubicBezTo>
                <a:cubicBezTo>
                  <a:pt x="2264508" y="2118897"/>
                  <a:pt x="2344721" y="2092035"/>
                  <a:pt x="2243138" y="2117432"/>
                </a:cubicBezTo>
                <a:cubicBezTo>
                  <a:pt x="2128840" y="2193630"/>
                  <a:pt x="2266947" y="2093622"/>
                  <a:pt x="2171700" y="2188869"/>
                </a:cubicBezTo>
                <a:cubicBezTo>
                  <a:pt x="2159558" y="2201011"/>
                  <a:pt x="2142029" y="2206451"/>
                  <a:pt x="2128838" y="2217444"/>
                </a:cubicBezTo>
                <a:cubicBezTo>
                  <a:pt x="2113316" y="2230379"/>
                  <a:pt x="2100263" y="2246019"/>
                  <a:pt x="2085975" y="2260307"/>
                </a:cubicBezTo>
                <a:cubicBezTo>
                  <a:pt x="2058651" y="2342280"/>
                  <a:pt x="2091255" y="2265764"/>
                  <a:pt x="2028825" y="2346032"/>
                </a:cubicBezTo>
                <a:cubicBezTo>
                  <a:pt x="2007740" y="2373141"/>
                  <a:pt x="1971675" y="2431757"/>
                  <a:pt x="1971675" y="2431757"/>
                </a:cubicBezTo>
                <a:cubicBezTo>
                  <a:pt x="1966913" y="2450807"/>
                  <a:pt x="1960901" y="2469587"/>
                  <a:pt x="1957388" y="2488907"/>
                </a:cubicBezTo>
                <a:cubicBezTo>
                  <a:pt x="1951364" y="2522040"/>
                  <a:pt x="1955189" y="2557488"/>
                  <a:pt x="1943100" y="2588919"/>
                </a:cubicBezTo>
                <a:cubicBezTo>
                  <a:pt x="1930772" y="2620973"/>
                  <a:pt x="1905000" y="2646069"/>
                  <a:pt x="1885950" y="2674644"/>
                </a:cubicBezTo>
                <a:cubicBezTo>
                  <a:pt x="1818608" y="2775657"/>
                  <a:pt x="1903120" y="2650607"/>
                  <a:pt x="1814513" y="2774657"/>
                </a:cubicBezTo>
                <a:cubicBezTo>
                  <a:pt x="1804532" y="2788630"/>
                  <a:pt x="1793617" y="2802161"/>
                  <a:pt x="1785938" y="2817519"/>
                </a:cubicBezTo>
                <a:cubicBezTo>
                  <a:pt x="1779203" y="2830990"/>
                  <a:pt x="1776413" y="2846094"/>
                  <a:pt x="1771650" y="2860382"/>
                </a:cubicBezTo>
                <a:cubicBezTo>
                  <a:pt x="1766888" y="2893719"/>
                  <a:pt x="1768871" y="2928746"/>
                  <a:pt x="1757363" y="2960394"/>
                </a:cubicBezTo>
                <a:cubicBezTo>
                  <a:pt x="1749225" y="2982773"/>
                  <a:pt x="1726314" y="2996869"/>
                  <a:pt x="1714500" y="3017544"/>
                </a:cubicBezTo>
                <a:cubicBezTo>
                  <a:pt x="1707028" y="3030620"/>
                  <a:pt x="1706948" y="3046936"/>
                  <a:pt x="1700213" y="3060407"/>
                </a:cubicBezTo>
                <a:cubicBezTo>
                  <a:pt x="1692534" y="3075766"/>
                  <a:pt x="1680739" y="3088708"/>
                  <a:pt x="1671638" y="3103269"/>
                </a:cubicBezTo>
                <a:cubicBezTo>
                  <a:pt x="1664665" y="3114426"/>
                  <a:pt x="1616524" y="3197980"/>
                  <a:pt x="1600200" y="3217569"/>
                </a:cubicBezTo>
                <a:cubicBezTo>
                  <a:pt x="1565820" y="3258825"/>
                  <a:pt x="1556623" y="3260909"/>
                  <a:pt x="1514475" y="3289007"/>
                </a:cubicBezTo>
                <a:cubicBezTo>
                  <a:pt x="1504950" y="3308057"/>
                  <a:pt x="1497188" y="3328096"/>
                  <a:pt x="1485900" y="3346157"/>
                </a:cubicBezTo>
                <a:cubicBezTo>
                  <a:pt x="1473280" y="3366350"/>
                  <a:pt x="1452709" y="3381547"/>
                  <a:pt x="1443038" y="3403307"/>
                </a:cubicBezTo>
                <a:cubicBezTo>
                  <a:pt x="1433175" y="3425498"/>
                  <a:pt x="1433513" y="3450932"/>
                  <a:pt x="1428750" y="3474744"/>
                </a:cubicBezTo>
                <a:cubicBezTo>
                  <a:pt x="1423988" y="3541419"/>
                  <a:pt x="1430675" y="3609920"/>
                  <a:pt x="1414463" y="3674769"/>
                </a:cubicBezTo>
                <a:cubicBezTo>
                  <a:pt x="1371605" y="3846202"/>
                  <a:pt x="1364454" y="3696209"/>
                  <a:pt x="1328738" y="3803357"/>
                </a:cubicBezTo>
                <a:cubicBezTo>
                  <a:pt x="1284137" y="3937160"/>
                  <a:pt x="1312800" y="3839358"/>
                  <a:pt x="1285875" y="3960519"/>
                </a:cubicBezTo>
                <a:cubicBezTo>
                  <a:pt x="1281615" y="3979688"/>
                  <a:pt x="1283001" y="4001690"/>
                  <a:pt x="1271588" y="4017669"/>
                </a:cubicBezTo>
                <a:cubicBezTo>
                  <a:pt x="1257747" y="4037046"/>
                  <a:pt x="1232518" y="4045035"/>
                  <a:pt x="1214438" y="4060532"/>
                </a:cubicBezTo>
                <a:cubicBezTo>
                  <a:pt x="1199097" y="4073682"/>
                  <a:pt x="1184510" y="4087872"/>
                  <a:pt x="1171575" y="4103394"/>
                </a:cubicBezTo>
                <a:cubicBezTo>
                  <a:pt x="1131011" y="4152071"/>
                  <a:pt x="1151612" y="4151933"/>
                  <a:pt x="1100138" y="4203407"/>
                </a:cubicBezTo>
                <a:cubicBezTo>
                  <a:pt x="1087996" y="4215549"/>
                  <a:pt x="1071563" y="4222457"/>
                  <a:pt x="1057275" y="4231982"/>
                </a:cubicBezTo>
                <a:cubicBezTo>
                  <a:pt x="1047750" y="4246269"/>
                  <a:pt x="1034729" y="4258766"/>
                  <a:pt x="1028700" y="4274844"/>
                </a:cubicBezTo>
                <a:cubicBezTo>
                  <a:pt x="985969" y="4388796"/>
                  <a:pt x="1037901" y="4306037"/>
                  <a:pt x="1000125" y="4389144"/>
                </a:cubicBezTo>
                <a:cubicBezTo>
                  <a:pt x="956600" y="4484899"/>
                  <a:pt x="949246" y="4474352"/>
                  <a:pt x="928688" y="4546307"/>
                </a:cubicBezTo>
                <a:cubicBezTo>
                  <a:pt x="923294" y="4565188"/>
                  <a:pt x="918660" y="4584288"/>
                  <a:pt x="914400" y="4603457"/>
                </a:cubicBezTo>
                <a:cubicBezTo>
                  <a:pt x="909132" y="4627163"/>
                  <a:pt x="906502" y="4651466"/>
                  <a:pt x="900113" y="4674894"/>
                </a:cubicBezTo>
                <a:cubicBezTo>
                  <a:pt x="892188" y="4703953"/>
                  <a:pt x="888246" y="4735557"/>
                  <a:pt x="871538" y="4760619"/>
                </a:cubicBezTo>
                <a:lnTo>
                  <a:pt x="842963" y="4803482"/>
                </a:lnTo>
                <a:cubicBezTo>
                  <a:pt x="847725" y="4874919"/>
                  <a:pt x="849344" y="4946636"/>
                  <a:pt x="857250" y="5017794"/>
                </a:cubicBezTo>
                <a:cubicBezTo>
                  <a:pt x="858913" y="5032762"/>
                  <a:pt x="862130" y="5048897"/>
                  <a:pt x="871538" y="5060657"/>
                </a:cubicBezTo>
                <a:cubicBezTo>
                  <a:pt x="896238" y="5091532"/>
                  <a:pt x="973930" y="5109076"/>
                  <a:pt x="1000125" y="5117807"/>
                </a:cubicBezTo>
                <a:lnTo>
                  <a:pt x="1042988" y="5132094"/>
                </a:lnTo>
                <a:cubicBezTo>
                  <a:pt x="1057275" y="5141619"/>
                  <a:pt x="1073708" y="5148527"/>
                  <a:pt x="1085850" y="5160669"/>
                </a:cubicBezTo>
                <a:cubicBezTo>
                  <a:pt x="1118739" y="5193558"/>
                  <a:pt x="1117783" y="5216962"/>
                  <a:pt x="1128713" y="5260682"/>
                </a:cubicBezTo>
                <a:cubicBezTo>
                  <a:pt x="1123950" y="5279732"/>
                  <a:pt x="1125838" y="5301853"/>
                  <a:pt x="1114425" y="5317832"/>
                </a:cubicBezTo>
                <a:cubicBezTo>
                  <a:pt x="1100584" y="5337209"/>
                  <a:pt x="1076652" y="5346853"/>
                  <a:pt x="1057275" y="5360694"/>
                </a:cubicBezTo>
                <a:cubicBezTo>
                  <a:pt x="1043302" y="5370675"/>
                  <a:pt x="1028386" y="5379288"/>
                  <a:pt x="1014413" y="5389269"/>
                </a:cubicBezTo>
                <a:cubicBezTo>
                  <a:pt x="995036" y="5403110"/>
                  <a:pt x="978562" y="5421483"/>
                  <a:pt x="957263" y="5432132"/>
                </a:cubicBezTo>
                <a:cubicBezTo>
                  <a:pt x="939700" y="5440914"/>
                  <a:pt x="919163" y="5441657"/>
                  <a:pt x="900113" y="5446419"/>
                </a:cubicBezTo>
                <a:cubicBezTo>
                  <a:pt x="881063" y="5455944"/>
                  <a:pt x="862905" y="5467516"/>
                  <a:pt x="842963" y="5474994"/>
                </a:cubicBezTo>
                <a:cubicBezTo>
                  <a:pt x="722244" y="5520264"/>
                  <a:pt x="489700" y="5477437"/>
                  <a:pt x="428625" y="5474994"/>
                </a:cubicBezTo>
                <a:cubicBezTo>
                  <a:pt x="350041" y="5448800"/>
                  <a:pt x="420450" y="5476446"/>
                  <a:pt x="342900" y="5432132"/>
                </a:cubicBezTo>
                <a:cubicBezTo>
                  <a:pt x="277690" y="5394869"/>
                  <a:pt x="287988" y="5414143"/>
                  <a:pt x="228600" y="5360694"/>
                </a:cubicBezTo>
                <a:cubicBezTo>
                  <a:pt x="198563" y="5333660"/>
                  <a:pt x="171450" y="5303544"/>
                  <a:pt x="142875" y="5274969"/>
                </a:cubicBezTo>
                <a:lnTo>
                  <a:pt x="100013" y="5232107"/>
                </a:lnTo>
                <a:cubicBezTo>
                  <a:pt x="84100" y="5184370"/>
                  <a:pt x="83400" y="5185922"/>
                  <a:pt x="71438" y="5132094"/>
                </a:cubicBezTo>
                <a:cubicBezTo>
                  <a:pt x="53785" y="5052656"/>
                  <a:pt x="58379" y="5060269"/>
                  <a:pt x="42863" y="4974932"/>
                </a:cubicBezTo>
                <a:cubicBezTo>
                  <a:pt x="38519" y="4951039"/>
                  <a:pt x="32919" y="4927387"/>
                  <a:pt x="28575" y="4903494"/>
                </a:cubicBezTo>
                <a:cubicBezTo>
                  <a:pt x="8459" y="4792853"/>
                  <a:pt x="25193" y="4850482"/>
                  <a:pt x="0" y="4774907"/>
                </a:cubicBezTo>
                <a:cubicBezTo>
                  <a:pt x="9774" y="4628309"/>
                  <a:pt x="5124" y="4592122"/>
                  <a:pt x="28575" y="4474869"/>
                </a:cubicBezTo>
                <a:cubicBezTo>
                  <a:pt x="32426" y="4455614"/>
                  <a:pt x="35311" y="4435845"/>
                  <a:pt x="42863" y="4417719"/>
                </a:cubicBezTo>
                <a:cubicBezTo>
                  <a:pt x="59247" y="4378399"/>
                  <a:pt x="69892" y="4333540"/>
                  <a:pt x="100013" y="4303419"/>
                </a:cubicBezTo>
                <a:cubicBezTo>
                  <a:pt x="225243" y="4178189"/>
                  <a:pt x="71985" y="4337051"/>
                  <a:pt x="171450" y="4217694"/>
                </a:cubicBezTo>
                <a:cubicBezTo>
                  <a:pt x="263125" y="4107685"/>
                  <a:pt x="171941" y="4238390"/>
                  <a:pt x="242888" y="4131969"/>
                </a:cubicBezTo>
                <a:cubicBezTo>
                  <a:pt x="247650" y="4117682"/>
                  <a:pt x="253038" y="4103588"/>
                  <a:pt x="257175" y="4089107"/>
                </a:cubicBezTo>
                <a:cubicBezTo>
                  <a:pt x="262570" y="4070226"/>
                  <a:pt x="262681" y="4049520"/>
                  <a:pt x="271463" y="4031957"/>
                </a:cubicBezTo>
                <a:cubicBezTo>
                  <a:pt x="286822" y="4001240"/>
                  <a:pt x="328613" y="3946232"/>
                  <a:pt x="328613" y="3946232"/>
                </a:cubicBezTo>
                <a:cubicBezTo>
                  <a:pt x="333375" y="3931944"/>
                  <a:pt x="336668" y="3917080"/>
                  <a:pt x="342900" y="3903369"/>
                </a:cubicBezTo>
                <a:cubicBezTo>
                  <a:pt x="387197" y="3805915"/>
                  <a:pt x="421238" y="3739307"/>
                  <a:pt x="500063" y="3660482"/>
                </a:cubicBezTo>
                <a:cubicBezTo>
                  <a:pt x="519113" y="3641432"/>
                  <a:pt x="540673" y="3624598"/>
                  <a:pt x="557213" y="3603332"/>
                </a:cubicBezTo>
                <a:cubicBezTo>
                  <a:pt x="616485" y="3527124"/>
                  <a:pt x="586595" y="3553822"/>
                  <a:pt x="614363" y="3489032"/>
                </a:cubicBezTo>
                <a:cubicBezTo>
                  <a:pt x="622753" y="3469456"/>
                  <a:pt x="634548" y="3451459"/>
                  <a:pt x="642938" y="3431882"/>
                </a:cubicBezTo>
                <a:cubicBezTo>
                  <a:pt x="648871" y="3418039"/>
                  <a:pt x="650490" y="3402490"/>
                  <a:pt x="657225" y="3389019"/>
                </a:cubicBezTo>
                <a:cubicBezTo>
                  <a:pt x="664904" y="3373660"/>
                  <a:pt x="678121" y="3361515"/>
                  <a:pt x="685800" y="3346157"/>
                </a:cubicBezTo>
                <a:cubicBezTo>
                  <a:pt x="692535" y="3332686"/>
                  <a:pt x="690680" y="3315054"/>
                  <a:pt x="700088" y="3303294"/>
                </a:cubicBezTo>
                <a:cubicBezTo>
                  <a:pt x="729540" y="3266479"/>
                  <a:pt x="773948" y="3242510"/>
                  <a:pt x="800100" y="3203282"/>
                </a:cubicBezTo>
                <a:cubicBezTo>
                  <a:pt x="819150" y="3174707"/>
                  <a:pt x="829776" y="3138163"/>
                  <a:pt x="857250" y="3117557"/>
                </a:cubicBezTo>
                <a:cubicBezTo>
                  <a:pt x="876300" y="3103269"/>
                  <a:pt x="897562" y="3091532"/>
                  <a:pt x="914400" y="3074694"/>
                </a:cubicBezTo>
                <a:cubicBezTo>
                  <a:pt x="955346" y="3033748"/>
                  <a:pt x="934022" y="3035451"/>
                  <a:pt x="957263" y="2988969"/>
                </a:cubicBezTo>
                <a:cubicBezTo>
                  <a:pt x="964942" y="2973611"/>
                  <a:pt x="976313" y="2960394"/>
                  <a:pt x="985838" y="2946107"/>
                </a:cubicBezTo>
                <a:cubicBezTo>
                  <a:pt x="1010140" y="2873196"/>
                  <a:pt x="984611" y="2928489"/>
                  <a:pt x="1042988" y="2860382"/>
                </a:cubicBezTo>
                <a:cubicBezTo>
                  <a:pt x="1058485" y="2842302"/>
                  <a:pt x="1069012" y="2820070"/>
                  <a:pt x="1085850" y="2803232"/>
                </a:cubicBezTo>
                <a:cubicBezTo>
                  <a:pt x="1180446" y="2708635"/>
                  <a:pt x="1108104" y="2810817"/>
                  <a:pt x="1185863" y="2717507"/>
                </a:cubicBezTo>
                <a:cubicBezTo>
                  <a:pt x="1196856" y="2704315"/>
                  <a:pt x="1205919" y="2689553"/>
                  <a:pt x="1214438" y="2674644"/>
                </a:cubicBezTo>
                <a:cubicBezTo>
                  <a:pt x="1225005" y="2656152"/>
                  <a:pt x="1229378" y="2633856"/>
                  <a:pt x="1243013" y="2617494"/>
                </a:cubicBezTo>
                <a:cubicBezTo>
                  <a:pt x="1254006" y="2604303"/>
                  <a:pt x="1271588" y="2598444"/>
                  <a:pt x="1285875" y="2588919"/>
                </a:cubicBezTo>
                <a:cubicBezTo>
                  <a:pt x="1290638" y="2555582"/>
                  <a:pt x="1287656" y="2520174"/>
                  <a:pt x="1300163" y="2488907"/>
                </a:cubicBezTo>
                <a:cubicBezTo>
                  <a:pt x="1307667" y="2470147"/>
                  <a:pt x="1330090" y="2461566"/>
                  <a:pt x="1343025" y="2446044"/>
                </a:cubicBezTo>
                <a:cubicBezTo>
                  <a:pt x="1354018" y="2432853"/>
                  <a:pt x="1358677" y="2414489"/>
                  <a:pt x="1371600" y="2403182"/>
                </a:cubicBezTo>
                <a:cubicBezTo>
                  <a:pt x="1397446" y="2380567"/>
                  <a:pt x="1433041" y="2370316"/>
                  <a:pt x="1457325" y="2346032"/>
                </a:cubicBezTo>
                <a:cubicBezTo>
                  <a:pt x="1517026" y="2286331"/>
                  <a:pt x="1488065" y="2319334"/>
                  <a:pt x="1543050" y="2246019"/>
                </a:cubicBezTo>
                <a:cubicBezTo>
                  <a:pt x="1575811" y="2147742"/>
                  <a:pt x="1531001" y="2267106"/>
                  <a:pt x="1600200" y="2146007"/>
                </a:cubicBezTo>
                <a:cubicBezTo>
                  <a:pt x="1607672" y="2132931"/>
                  <a:pt x="1608555" y="2116987"/>
                  <a:pt x="1614488" y="2103144"/>
                </a:cubicBezTo>
                <a:cubicBezTo>
                  <a:pt x="1640638" y="2042128"/>
                  <a:pt x="1644902" y="2043542"/>
                  <a:pt x="1685925" y="1988844"/>
                </a:cubicBezTo>
                <a:cubicBezTo>
                  <a:pt x="1731923" y="1850855"/>
                  <a:pt x="1658158" y="2065407"/>
                  <a:pt x="1728788" y="1888832"/>
                </a:cubicBezTo>
                <a:cubicBezTo>
                  <a:pt x="1739975" y="1860866"/>
                  <a:pt x="1750058" y="1832328"/>
                  <a:pt x="1757363" y="1803107"/>
                </a:cubicBezTo>
                <a:cubicBezTo>
                  <a:pt x="1762125" y="1784057"/>
                  <a:pt x="1763915" y="1764006"/>
                  <a:pt x="1771650" y="1745957"/>
                </a:cubicBezTo>
                <a:cubicBezTo>
                  <a:pt x="1778414" y="1730174"/>
                  <a:pt x="1792546" y="1718453"/>
                  <a:pt x="1800225" y="1703094"/>
                </a:cubicBezTo>
                <a:cubicBezTo>
                  <a:pt x="1828034" y="1647477"/>
                  <a:pt x="1801328" y="1667185"/>
                  <a:pt x="1828800" y="1603082"/>
                </a:cubicBezTo>
                <a:cubicBezTo>
                  <a:pt x="1835564" y="1587299"/>
                  <a:pt x="1847850" y="1574507"/>
                  <a:pt x="1857375" y="1560219"/>
                </a:cubicBezTo>
                <a:cubicBezTo>
                  <a:pt x="1862138" y="1536407"/>
                  <a:pt x="1865773" y="1512341"/>
                  <a:pt x="1871663" y="1488782"/>
                </a:cubicBezTo>
                <a:cubicBezTo>
                  <a:pt x="1886010" y="1431395"/>
                  <a:pt x="1914525" y="1401248"/>
                  <a:pt x="1914525" y="1331619"/>
                </a:cubicBezTo>
                <a:lnTo>
                  <a:pt x="1914525" y="1188744"/>
                </a:lnTo>
              </a:path>
            </a:pathLst>
          </a:custGeom>
          <a:noFill/>
          <a:ln w="73025">
            <a:solidFill>
              <a:srgbClr val="41545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a:t>C</a:t>
            </a:r>
            <a:r>
              <a:rPr lang="en-GB" sz="2400" dirty="0" smtClean="0"/>
              <a:t>ontrol </a:t>
            </a:r>
            <a:r>
              <a:rPr lang="en-GB" sz="2400" dirty="0"/>
              <a:t>E</a:t>
            </a:r>
            <a:r>
              <a:rPr lang="en-GB" sz="2400" dirty="0" smtClean="0"/>
              <a:t>ffort </a:t>
            </a:r>
            <a:r>
              <a:rPr lang="en-GB" sz="2400" dirty="0"/>
              <a:t>in </a:t>
            </a:r>
            <a:r>
              <a:rPr lang="en-GB" sz="2400" dirty="0" smtClean="0"/>
              <a:t>Space</a:t>
            </a:r>
            <a:endParaRPr lang="en-GB" sz="2400" dirty="0"/>
          </a:p>
        </p:txBody>
      </p:sp>
    </p:spTree>
    <p:extLst>
      <p:ext uri="{BB962C8B-B14F-4D97-AF65-F5344CB8AC3E}">
        <p14:creationId xmlns:p14="http://schemas.microsoft.com/office/powerpoint/2010/main" val="470692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lvl="0"/>
            <a:r>
              <a:rPr lang="en-GB" sz="2400" dirty="0">
                <a:solidFill>
                  <a:schemeClr val="accent6">
                    <a:lumMod val="50000"/>
                  </a:schemeClr>
                </a:solidFill>
              </a:rPr>
              <a:t>C</a:t>
            </a:r>
            <a:r>
              <a:rPr lang="en-GB" sz="2400" dirty="0" smtClean="0">
                <a:solidFill>
                  <a:schemeClr val="accent6">
                    <a:lumMod val="50000"/>
                  </a:schemeClr>
                </a:solidFill>
              </a:rPr>
              <a:t>ontrol </a:t>
            </a:r>
            <a:r>
              <a:rPr lang="en-GB" sz="2400" dirty="0">
                <a:solidFill>
                  <a:schemeClr val="accent6">
                    <a:lumMod val="50000"/>
                  </a:schemeClr>
                </a:solidFill>
              </a:rPr>
              <a:t>E</a:t>
            </a:r>
            <a:r>
              <a:rPr lang="en-GB" sz="2400" dirty="0" smtClean="0">
                <a:solidFill>
                  <a:schemeClr val="accent6">
                    <a:lumMod val="50000"/>
                  </a:schemeClr>
                </a:solidFill>
              </a:rPr>
              <a:t>ffort </a:t>
            </a:r>
            <a:r>
              <a:rPr lang="en-GB" sz="2400" dirty="0">
                <a:solidFill>
                  <a:schemeClr val="accent6">
                    <a:lumMod val="50000"/>
                  </a:schemeClr>
                </a:solidFill>
              </a:rPr>
              <a:t>in </a:t>
            </a:r>
            <a:r>
              <a:rPr lang="en-GB" sz="2400" dirty="0" smtClean="0">
                <a:solidFill>
                  <a:schemeClr val="accent6">
                    <a:lumMod val="50000"/>
                  </a:schemeClr>
                </a:solidFill>
              </a:rPr>
              <a:t>Space</a:t>
            </a:r>
            <a:endParaRPr lang="en-GB" sz="2400" dirty="0">
              <a:solidFill>
                <a:schemeClr val="accent6">
                  <a:lumMod val="50000"/>
                </a:schemeClr>
              </a:solidFill>
            </a:endParaRPr>
          </a:p>
        </p:txBody>
      </p:sp>
      <p:sp>
        <p:nvSpPr>
          <p:cNvPr id="6" name="TextBox 5"/>
          <p:cNvSpPr txBox="1"/>
          <p:nvPr/>
        </p:nvSpPr>
        <p:spPr>
          <a:xfrm>
            <a:off x="112767" y="1392458"/>
            <a:ext cx="3158266" cy="2031325"/>
          </a:xfrm>
          <a:prstGeom prst="rect">
            <a:avLst/>
          </a:prstGeom>
          <a:noFill/>
        </p:spPr>
        <p:txBody>
          <a:bodyPr wrap="square" rtlCol="0">
            <a:spAutoFit/>
          </a:bodyPr>
          <a:lstStyle/>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GPS </a:t>
            </a:r>
            <a:r>
              <a:rPr lang="en-GB" dirty="0">
                <a:solidFill>
                  <a:srgbClr val="415454"/>
                </a:solidFill>
                <a:latin typeface="Arial" panose="020B0604020202020204" pitchFamily="34" charset="0"/>
                <a:cs typeface="Arial" panose="020B0604020202020204" pitchFamily="34" charset="0"/>
              </a:rPr>
              <a:t>coordinates for all traps in each session </a:t>
            </a:r>
            <a:endParaRPr lang="en-GB" dirty="0" smtClean="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3"/>
              </a:buBlip>
            </a:pPr>
            <a:r>
              <a:rPr lang="en-GB" dirty="0">
                <a:solidFill>
                  <a:srgbClr val="415454"/>
                </a:solidFill>
                <a:latin typeface="Arial" panose="020B0604020202020204" pitchFamily="34" charset="0"/>
                <a:cs typeface="Arial" panose="020B0604020202020204" pitchFamily="34" charset="0"/>
              </a:rPr>
              <a:t>Total area </a:t>
            </a:r>
            <a:r>
              <a:rPr lang="en-GB" dirty="0" smtClean="0">
                <a:solidFill>
                  <a:srgbClr val="415454"/>
                </a:solidFill>
                <a:latin typeface="Arial" panose="020B0604020202020204" pitchFamily="34" charset="0"/>
                <a:cs typeface="Arial" panose="020B0604020202020204" pitchFamily="34" charset="0"/>
              </a:rPr>
              <a:t>+ number of traps is needed for each trapping session</a:t>
            </a:r>
            <a:endParaRPr lang="en-GB" dirty="0">
              <a:solidFill>
                <a:srgbClr val="415454"/>
              </a:solidFill>
              <a:latin typeface="Arial" panose="020B0604020202020204" pitchFamily="34" charset="0"/>
              <a:cs typeface="Arial" panose="020B0604020202020204" pitchFamily="34" charset="0"/>
            </a:endParaRPr>
          </a:p>
          <a:p>
            <a:pPr>
              <a:buSzPct val="100000"/>
            </a:pPr>
            <a:r>
              <a:rPr lang="en-GB" dirty="0" smtClean="0">
                <a:solidFill>
                  <a:srgbClr val="415454"/>
                </a:solidFill>
                <a:latin typeface="Arial" panose="020B0604020202020204" pitchFamily="34" charset="0"/>
                <a:cs typeface="Arial" panose="020B0604020202020204" pitchFamily="34" charset="0"/>
              </a:rPr>
              <a:t> </a:t>
            </a:r>
            <a:endParaRPr lang="en-GB" dirty="0">
              <a:solidFill>
                <a:srgbClr val="415454"/>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nvPr>
        </p:nvGraphicFramePr>
        <p:xfrm>
          <a:off x="3562998" y="1233002"/>
          <a:ext cx="5130894" cy="4381563"/>
        </p:xfrm>
        <a:graphic>
          <a:graphicData uri="http://schemas.openxmlformats.org/drawingml/2006/table">
            <a:tbl>
              <a:tblPr firstRow="1" firstCol="1" bandRow="1"/>
              <a:tblGrid>
                <a:gridCol w="2565447"/>
                <a:gridCol w="2565447"/>
              </a:tblGrid>
              <a:tr h="471069">
                <a:tc>
                  <a:txBody>
                    <a:bodyPr/>
                    <a:lstStyle/>
                    <a:p>
                      <a:pPr marL="0" marR="0">
                        <a:lnSpc>
                          <a:spcPct val="107000"/>
                        </a:lnSpc>
                        <a:spcBef>
                          <a:spcPts val="0"/>
                        </a:spcBef>
                        <a:spcAft>
                          <a:spcPts val="0"/>
                        </a:spcAft>
                      </a:pPr>
                      <a:r>
                        <a:rPr lang="en-GB" sz="1000" dirty="0">
                          <a:effectLst/>
                          <a:latin typeface="Calibri" charset="0"/>
                          <a:ea typeface="Times New Roman" charset="0"/>
                          <a:cs typeface="Times New Roman" charset="0"/>
                        </a:rPr>
                        <a:t>Points for trap locations</a:t>
                      </a:r>
                      <a:endParaRPr lang="en-US" sz="1000" dirty="0">
                        <a:effectLst/>
                        <a:latin typeface="Calibri" charset="0"/>
                        <a:ea typeface="Calibri"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a:lnSpc>
                          <a:spcPct val="107000"/>
                        </a:lnSpc>
                        <a:spcBef>
                          <a:spcPts val="0"/>
                        </a:spcBef>
                        <a:spcAft>
                          <a:spcPts val="0"/>
                        </a:spcAft>
                      </a:pPr>
                      <a:r>
                        <a:rPr lang="en-GB" sz="1000">
                          <a:effectLst/>
                          <a:latin typeface="Calibri" charset="0"/>
                          <a:ea typeface="Times New Roman" charset="0"/>
                          <a:cs typeface="Times New Roman" charset="0"/>
                        </a:rPr>
                        <a:t>Points for trap locations </a:t>
                      </a:r>
                      <a:endParaRPr lang="en-US" sz="1000">
                        <a:effectLst/>
                        <a:latin typeface="Calibri" charset="0"/>
                        <a:ea typeface="Calibri" charset="0"/>
                        <a:cs typeface="Times New Roman" charset="0"/>
                      </a:endParaRPr>
                    </a:p>
                    <a:p>
                      <a:pPr marL="0" marR="0">
                        <a:lnSpc>
                          <a:spcPct val="107000"/>
                        </a:lnSpc>
                        <a:spcBef>
                          <a:spcPts val="0"/>
                        </a:spcBef>
                        <a:spcAft>
                          <a:spcPts val="0"/>
                        </a:spcAft>
                      </a:pPr>
                      <a:r>
                        <a:rPr lang="en-GB" sz="1000">
                          <a:effectLst/>
                          <a:latin typeface="Calibri" charset="0"/>
                          <a:ea typeface="Times New Roman" charset="0"/>
                          <a:cs typeface="Times New Roman" charset="0"/>
                        </a:rPr>
                        <a:t>+ area for each trapping session </a:t>
                      </a:r>
                      <a:endParaRPr lang="en-US" sz="1000">
                        <a:effectLst/>
                        <a:latin typeface="Calibri" charset="0"/>
                        <a:ea typeface="Calibri" charset="0"/>
                        <a:cs typeface="Times New Roman" charset="0"/>
                      </a:endParaRPr>
                    </a:p>
                    <a:p>
                      <a:pPr marL="0" marR="0">
                        <a:lnSpc>
                          <a:spcPct val="107000"/>
                        </a:lnSpc>
                        <a:spcBef>
                          <a:spcPts val="0"/>
                        </a:spcBef>
                        <a:spcAft>
                          <a:spcPts val="0"/>
                        </a:spcAft>
                      </a:pPr>
                      <a:r>
                        <a:rPr lang="en-GB" sz="1000">
                          <a:effectLst/>
                          <a:latin typeface="Calibri" charset="0"/>
                          <a:ea typeface="Times New Roman" charset="0"/>
                          <a:cs typeface="Times New Roman" charset="0"/>
                        </a:rPr>
                        <a:t> </a:t>
                      </a:r>
                      <a:endParaRPr lang="en-US" sz="1000">
                        <a:effectLst/>
                        <a:latin typeface="Calibri" charset="0"/>
                        <a:ea typeface="Calibri"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14046">
                <a:tc>
                  <a:txBody>
                    <a:bodyPr/>
                    <a:lstStyle/>
                    <a:p>
                      <a:pPr marL="0" marR="0" algn="ctr">
                        <a:lnSpc>
                          <a:spcPct val="107000"/>
                        </a:lnSpc>
                        <a:spcBef>
                          <a:spcPts val="0"/>
                        </a:spcBef>
                        <a:spcAft>
                          <a:spcPts val="0"/>
                        </a:spcAft>
                      </a:pPr>
                      <a:endParaRPr lang="en-GB" sz="1000">
                        <a:effectLst/>
                        <a:latin typeface="Calibri" charset="0"/>
                        <a:ea typeface="Times New Roman"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endParaRPr lang="en-GB" sz="1000">
                        <a:effectLst/>
                        <a:latin typeface="Calibri" charset="0"/>
                        <a:ea typeface="Times New Roman" charset="0"/>
                        <a:cs typeface="Times New Roman" charset="0"/>
                      </a:endParaRPr>
                    </a:p>
                    <a:p>
                      <a:pPr marL="0" marR="0" algn="ctr">
                        <a:lnSpc>
                          <a:spcPct val="107000"/>
                        </a:lnSpc>
                        <a:spcBef>
                          <a:spcPts val="0"/>
                        </a:spcBef>
                        <a:spcAft>
                          <a:spcPts val="0"/>
                        </a:spcAft>
                      </a:pPr>
                      <a:r>
                        <a:rPr lang="en-GB" sz="1000">
                          <a:effectLst/>
                          <a:latin typeface="Calibri" charset="0"/>
                          <a:ea typeface="Times New Roman" charset="0"/>
                          <a:cs typeface="Times New Roman" charset="0"/>
                        </a:rPr>
                        <a:t> </a:t>
                      </a:r>
                      <a:endParaRPr lang="en-US" sz="1000">
                        <a:effectLst/>
                        <a:latin typeface="Calibri" charset="0"/>
                        <a:ea typeface="Calibri"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r h="185092">
                <a:tc rowSpan="2">
                  <a:txBody>
                    <a:bodyPr/>
                    <a:lstStyle/>
                    <a:p>
                      <a:pPr marL="0" marR="0" algn="ctr">
                        <a:lnSpc>
                          <a:spcPct val="107000"/>
                        </a:lnSpc>
                        <a:spcBef>
                          <a:spcPts val="0"/>
                        </a:spcBef>
                        <a:spcAft>
                          <a:spcPts val="0"/>
                        </a:spcAft>
                      </a:pPr>
                      <a:r>
                        <a:rPr lang="en-GB" sz="1000" dirty="0">
                          <a:effectLst/>
                          <a:latin typeface="Calibri" charset="0"/>
                          <a:ea typeface="Times New Roman" charset="0"/>
                          <a:cs typeface="Times New Roman" charset="0"/>
                        </a:rPr>
                        <a:t> </a:t>
                      </a:r>
                      <a:endParaRPr lang="en-US" sz="1000" dirty="0">
                        <a:effectLst/>
                        <a:latin typeface="Calibri" charset="0"/>
                        <a:ea typeface="Calibri" charset="0"/>
                        <a:cs typeface="Times New Roman" charset="0"/>
                      </a:endParaRPr>
                    </a:p>
                    <a:p>
                      <a:pPr marL="0" marR="0">
                        <a:lnSpc>
                          <a:spcPct val="107000"/>
                        </a:lnSpc>
                        <a:spcBef>
                          <a:spcPts val="0"/>
                        </a:spcBef>
                        <a:spcAft>
                          <a:spcPts val="0"/>
                        </a:spcAft>
                      </a:pPr>
                      <a:r>
                        <a:rPr lang="en-GB" sz="1000" dirty="0">
                          <a:effectLst/>
                          <a:latin typeface="Calibri" charset="0"/>
                          <a:ea typeface="Times New Roman" charset="0"/>
                          <a:cs typeface="Times New Roman" charset="0"/>
                        </a:rPr>
                        <a:t> </a:t>
                      </a:r>
                      <a:endParaRPr lang="en-US" sz="1000" dirty="0">
                        <a:effectLst/>
                        <a:latin typeface="Calibri" charset="0"/>
                        <a:ea typeface="Calibri"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GB" sz="1000">
                          <a:effectLst/>
                          <a:latin typeface="Calibri" charset="0"/>
                          <a:ea typeface="Times New Roman" charset="0"/>
                          <a:cs typeface="Times New Roman" charset="0"/>
                        </a:rPr>
                        <a:t> </a:t>
                      </a:r>
                      <a:endParaRPr lang="en-US" sz="1000">
                        <a:effectLst/>
                        <a:latin typeface="Calibri" charset="0"/>
                        <a:ea typeface="Calibri"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3381131">
                <a:tc vMerge="1">
                  <a:txBody>
                    <a:bodyPr/>
                    <a:lstStyle/>
                    <a:p>
                      <a:endParaRPr lang="en-US"/>
                    </a:p>
                  </a:txBody>
                  <a:tcPr/>
                </a:tc>
                <a:tc>
                  <a:txBody>
                    <a:bodyPr/>
                    <a:lstStyle/>
                    <a:p>
                      <a:pPr marL="0" marR="0" algn="ctr">
                        <a:lnSpc>
                          <a:spcPct val="107000"/>
                        </a:lnSpc>
                        <a:spcBef>
                          <a:spcPts val="0"/>
                        </a:spcBef>
                        <a:spcAft>
                          <a:spcPts val="0"/>
                        </a:spcAft>
                      </a:pPr>
                      <a:r>
                        <a:rPr lang="en-GB" sz="1000" dirty="0">
                          <a:effectLst/>
                          <a:latin typeface="Calibri" charset="0"/>
                          <a:ea typeface="Times New Roman" charset="0"/>
                          <a:cs typeface="Times New Roman" charset="0"/>
                        </a:rPr>
                        <a:t> </a:t>
                      </a:r>
                      <a:endParaRPr lang="en-US" sz="1000" dirty="0">
                        <a:effectLst/>
                        <a:latin typeface="Calibri" charset="0"/>
                        <a:ea typeface="Calibri" charset="0"/>
                        <a:cs typeface="Times New Roman" charset="0"/>
                      </a:endParaRPr>
                    </a:p>
                  </a:txBody>
                  <a:tcPr marL="60030" marR="6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027" name="Picture 2"/>
          <p:cNvPicPr>
            <a:picLocks noChangeAspect="1" noChangeArrowheads="1"/>
          </p:cNvPicPr>
          <p:nvPr/>
        </p:nvPicPr>
        <p:blipFill>
          <a:blip r:embed="rId4">
            <a:extLst>
              <a:ext uri="{28A0092B-C50C-407E-A947-70E740481C1C}">
                <a14:useLocalDpi xmlns:a14="http://schemas.microsoft.com/office/drawing/2010/main" val="0"/>
              </a:ext>
            </a:extLst>
          </a:blip>
          <a:srcRect l="3767" t="2043" r="3728" b="27409"/>
          <a:stretch>
            <a:fillRect/>
          </a:stretch>
        </p:blipFill>
        <p:spPr bwMode="auto">
          <a:xfrm>
            <a:off x="3732217" y="2202446"/>
            <a:ext cx="2273300" cy="3187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p:cNvPicPr>
            <a:picLocks noChangeAspect="1" noChangeArrowheads="1"/>
          </p:cNvPicPr>
          <p:nvPr/>
        </p:nvPicPr>
        <p:blipFill>
          <a:blip r:embed="rId5">
            <a:extLst>
              <a:ext uri="{28A0092B-C50C-407E-A947-70E740481C1C}">
                <a14:useLocalDpi xmlns:a14="http://schemas.microsoft.com/office/drawing/2010/main" val="0"/>
              </a:ext>
            </a:extLst>
          </a:blip>
          <a:srcRect l="2727" t="1476" r="3275" b="28397"/>
          <a:stretch>
            <a:fillRect/>
          </a:stretch>
        </p:blipFill>
        <p:spPr bwMode="auto">
          <a:xfrm>
            <a:off x="6297482" y="2209623"/>
            <a:ext cx="2311400" cy="318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9"/>
          <p:cNvPicPr>
            <a:picLocks noChangeAspect="1" noChangeArrowheads="1"/>
          </p:cNvPicPr>
          <p:nvPr/>
        </p:nvPicPr>
        <p:blipFill>
          <a:blip r:embed="rId6">
            <a:extLst>
              <a:ext uri="{28A0092B-C50C-407E-A947-70E740481C1C}">
                <a14:useLocalDpi xmlns:a14="http://schemas.microsoft.com/office/drawing/2010/main" val="0"/>
              </a:ext>
            </a:extLst>
          </a:blip>
          <a:srcRect l="5370" t="2463" r="3769" b="27478"/>
          <a:stretch>
            <a:fillRect/>
          </a:stretch>
        </p:blipFill>
        <p:spPr bwMode="auto">
          <a:xfrm>
            <a:off x="6297482" y="2209623"/>
            <a:ext cx="21844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1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86776"/>
            <a:ext cx="9144000" cy="5084448"/>
          </a:xfrm>
          <a:prstGeom prst="rect">
            <a:avLst/>
          </a:prstGeom>
        </p:spPr>
      </p:pic>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pPr marL="342900" marR="0" lvl="0" indent="-342900" defTabSz="914400" eaLnBrk="1" fontAlgn="auto" latinLnBrk="0" hangingPunct="1">
              <a:lnSpc>
                <a:spcPct val="100000"/>
              </a:lnSpc>
              <a:spcBef>
                <a:spcPts val="0"/>
              </a:spcBef>
              <a:spcAft>
                <a:spcPts val="0"/>
              </a:spcAft>
              <a:buClrTx/>
              <a:buSzPct val="100000"/>
              <a:buFontTx/>
              <a:buNone/>
              <a:tabLst/>
              <a:defRPr/>
            </a:pPr>
            <a:r>
              <a:rPr lang="en-GB" sz="2400" dirty="0" smtClean="0">
                <a:solidFill>
                  <a:srgbClr val="415454"/>
                </a:solidFill>
                <a:latin typeface="Arial" panose="020B0604020202020204" pitchFamily="34" charset="0"/>
                <a:cs typeface="Arial" panose="020B0604020202020204" pitchFamily="34" charset="0"/>
              </a:rPr>
              <a:t>‘Clean’ and timely data</a:t>
            </a:r>
            <a:endParaRPr lang="en-GB" sz="2400" dirty="0">
              <a:solidFill>
                <a:srgbClr val="415454"/>
              </a:solidFill>
              <a:latin typeface="Arial" panose="020B0604020202020204" pitchFamily="34" charset="0"/>
              <a:cs typeface="Arial" panose="020B0604020202020204" pitchFamily="34" charset="0"/>
            </a:endParaRPr>
          </a:p>
        </p:txBody>
      </p:sp>
      <p:sp>
        <p:nvSpPr>
          <p:cNvPr id="5" name="TextBox 4"/>
          <p:cNvSpPr txBox="1"/>
          <p:nvPr/>
        </p:nvSpPr>
        <p:spPr>
          <a:xfrm>
            <a:off x="-1" y="964152"/>
            <a:ext cx="4231037" cy="3139321"/>
          </a:xfrm>
          <a:prstGeom prst="rect">
            <a:avLst/>
          </a:prstGeom>
          <a:solidFill>
            <a:schemeClr val="bg1"/>
          </a:solidFill>
        </p:spPr>
        <p:txBody>
          <a:bodyPr wrap="square" rtlCol="0">
            <a:spAutoFit/>
          </a:bodyPr>
          <a:lstStyle/>
          <a:p>
            <a:pPr>
              <a:buSzPct val="100000"/>
            </a:pPr>
            <a:endParaRPr lang="en-GB" dirty="0" smtClean="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Simple </a:t>
            </a:r>
            <a:r>
              <a:rPr lang="en-GB" dirty="0">
                <a:solidFill>
                  <a:srgbClr val="415454"/>
                </a:solidFill>
                <a:latin typeface="Arial" panose="020B0604020202020204" pitchFamily="34" charset="0"/>
                <a:cs typeface="Arial" panose="020B0604020202020204" pitchFamily="34" charset="0"/>
              </a:rPr>
              <a:t>adaptations to existing recording sheets: drop-down menus, in-cell data </a:t>
            </a:r>
            <a:r>
              <a:rPr lang="en-GB" dirty="0" smtClean="0">
                <a:solidFill>
                  <a:srgbClr val="415454"/>
                </a:solidFill>
                <a:latin typeface="Arial" panose="020B0604020202020204" pitchFamily="34" charset="0"/>
                <a:cs typeface="Arial" panose="020B0604020202020204" pitchFamily="34" charset="0"/>
              </a:rPr>
              <a:t>validations</a:t>
            </a:r>
          </a:p>
          <a:p>
            <a:pPr>
              <a:buSzPct val="100000"/>
            </a:pPr>
            <a:endParaRPr lang="en-GB" dirty="0" smtClean="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Digitize </a:t>
            </a:r>
            <a:r>
              <a:rPr lang="en-GB" dirty="0">
                <a:solidFill>
                  <a:srgbClr val="415454"/>
                </a:solidFill>
                <a:latin typeface="Arial" panose="020B0604020202020204" pitchFamily="34" charset="0"/>
                <a:cs typeface="Arial" panose="020B0604020202020204" pitchFamily="34" charset="0"/>
              </a:rPr>
              <a:t>data on a weekly basis, detect issues </a:t>
            </a:r>
            <a:r>
              <a:rPr lang="en-GB" dirty="0" smtClean="0">
                <a:solidFill>
                  <a:srgbClr val="415454"/>
                </a:solidFill>
                <a:latin typeface="Arial" panose="020B0604020202020204" pitchFamily="34" charset="0"/>
                <a:cs typeface="Arial" panose="020B0604020202020204" pitchFamily="34" charset="0"/>
              </a:rPr>
              <a:t>early</a:t>
            </a:r>
          </a:p>
          <a:p>
            <a:pPr marL="285750" indent="-285750">
              <a:buSzPct val="100000"/>
              <a:buBlip>
                <a:blip r:embed="rId4"/>
              </a:buBlip>
            </a:pPr>
            <a:endParaRPr lang="en-GB" dirty="0">
              <a:solidFill>
                <a:srgbClr val="4154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2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200" dirty="0">
                <a:solidFill>
                  <a:schemeClr val="accent6">
                    <a:lumMod val="50000"/>
                  </a:schemeClr>
                </a:solidFill>
                <a:latin typeface="Arial" panose="020B0604020202020204" pitchFamily="34" charset="0"/>
                <a:cs typeface="Arial" panose="020B0604020202020204" pitchFamily="34" charset="0"/>
              </a:rPr>
              <a:t>Red Squirrels </a:t>
            </a:r>
            <a:r>
              <a:rPr lang="en-US" sz="2200" dirty="0" smtClean="0">
                <a:solidFill>
                  <a:schemeClr val="accent6">
                    <a:lumMod val="50000"/>
                  </a:schemeClr>
                </a:solidFill>
                <a:latin typeface="Arial" panose="020B0604020202020204" pitchFamily="34" charset="0"/>
                <a:cs typeface="Arial" panose="020B0604020202020204" pitchFamily="34" charset="0"/>
              </a:rPr>
              <a:t>United – Data Provision</a:t>
            </a:r>
            <a:endParaRPr lang="en-GB" sz="2200" dirty="0">
              <a:solidFill>
                <a:schemeClr val="accent6">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07894" y="1086699"/>
            <a:ext cx="8498362" cy="1200329"/>
          </a:xfrm>
          <a:prstGeom prst="rect">
            <a:avLst/>
          </a:prstGeom>
          <a:noFill/>
        </p:spPr>
        <p:txBody>
          <a:bodyPr wrap="square" rtlCol="0">
            <a:spAutoFit/>
          </a:bodyPr>
          <a:lstStyle/>
          <a:p>
            <a:pPr marL="285750" indent="-285750">
              <a:buSzPct val="100000"/>
              <a:buBlip>
                <a:blip r:embed="rId3"/>
              </a:buBlip>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Improve recording to include effort in space and time</a:t>
            </a:r>
          </a:p>
          <a:p>
            <a:pPr marL="285750" indent="-285750">
              <a:buSzPct val="100000"/>
              <a:buBlip>
                <a:blip r:embed="rId3"/>
              </a:buBlip>
            </a:pPr>
            <a:r>
              <a:rPr lang="en-GB" dirty="0">
                <a:solidFill>
                  <a:srgbClr val="415454"/>
                </a:solidFill>
                <a:latin typeface="Arial" panose="020B0604020202020204" pitchFamily="34" charset="0"/>
                <a:cs typeface="Arial" panose="020B0604020202020204" pitchFamily="34" charset="0"/>
              </a:rPr>
              <a:t>Standardised recording formats </a:t>
            </a:r>
          </a:p>
          <a:p>
            <a:pPr marL="285750" indent="-285750">
              <a:buSzPct val="100000"/>
              <a:buBlip>
                <a:blip r:embed="rId3"/>
              </a:buBlip>
            </a:pPr>
            <a:r>
              <a:rPr lang="en-GB" dirty="0">
                <a:solidFill>
                  <a:srgbClr val="415454"/>
                </a:solidFill>
                <a:latin typeface="Arial" panose="020B0604020202020204" pitchFamily="34" charset="0"/>
                <a:cs typeface="Arial" panose="020B0604020202020204" pitchFamily="34" charset="0"/>
              </a:rPr>
              <a:t>Explore the use of digital data </a:t>
            </a:r>
            <a:r>
              <a:rPr lang="en-GB" dirty="0" smtClean="0">
                <a:solidFill>
                  <a:srgbClr val="415454"/>
                </a:solidFill>
                <a:latin typeface="Arial" panose="020B0604020202020204" pitchFamily="34" charset="0"/>
                <a:cs typeface="Arial" panose="020B0604020202020204" pitchFamily="34" charset="0"/>
              </a:rPr>
              <a:t>capture</a:t>
            </a:r>
            <a:r>
              <a:rPr lang="en-GB" dirty="0" smtClean="0">
                <a:solidFill>
                  <a:srgbClr val="415454"/>
                </a:solidFill>
                <a:latin typeface="Arial" panose="020B0604020202020204" pitchFamily="34" charset="0"/>
                <a:cs typeface="Arial" panose="020B0604020202020204" pitchFamily="34" charset="0"/>
              </a:rPr>
              <a:t> </a:t>
            </a:r>
            <a:endParaRPr lang="en-GB" dirty="0">
              <a:solidFill>
                <a:srgbClr val="415454"/>
              </a:solidFill>
              <a:latin typeface="Arial" panose="020B0604020202020204" pitchFamily="34" charset="0"/>
              <a:cs typeface="Arial" panose="020B0604020202020204" pitchFamily="34" charset="0"/>
            </a:endParaRPr>
          </a:p>
        </p:txBody>
      </p:sp>
      <p:pic>
        <p:nvPicPr>
          <p:cNvPr id="1026" name="Picture 2" descr="https://pbs.twimg.com/media/CxITEaPWgAA45g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821" y="3089291"/>
            <a:ext cx="7706139" cy="269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49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rotWithShape="1">
          <a:blip r:embed="rId3"/>
          <a:srcRect r="30556"/>
          <a:stretch/>
        </p:blipFill>
        <p:spPr>
          <a:xfrm>
            <a:off x="3366786" y="1174408"/>
            <a:ext cx="5520039" cy="4852083"/>
          </a:xfrm>
          <a:prstGeom prst="rect">
            <a:avLst/>
          </a:prstGeom>
        </p:spPr>
      </p:pic>
      <p:sp>
        <p:nvSpPr>
          <p:cNvPr id="6" name="TextBox 5"/>
          <p:cNvSpPr txBox="1"/>
          <p:nvPr/>
        </p:nvSpPr>
        <p:spPr>
          <a:xfrm>
            <a:off x="157162" y="1928848"/>
            <a:ext cx="3430709" cy="2585323"/>
          </a:xfrm>
          <a:prstGeom prst="rect">
            <a:avLst/>
          </a:prstGeom>
          <a:noFill/>
        </p:spPr>
        <p:txBody>
          <a:bodyPr wrap="square" rtlCol="0">
            <a:spAutoFit/>
          </a:bodyPr>
          <a:lstStyle/>
          <a:p>
            <a:pPr>
              <a:buSzPct val="100000"/>
            </a:pPr>
            <a:r>
              <a:rPr lang="en-GB" dirty="0" smtClean="0">
                <a:solidFill>
                  <a:srgbClr val="415454"/>
                </a:solidFill>
                <a:latin typeface="Arial" panose="020B0604020202020204" pitchFamily="34" charset="0"/>
                <a:cs typeface="Arial" panose="020B0604020202020204" pitchFamily="34" charset="0"/>
              </a:rPr>
              <a:t>Novel research and the production of evidence to support action and its use in policy. </a:t>
            </a:r>
          </a:p>
          <a:p>
            <a:pPr>
              <a:buSzPct val="100000"/>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Invasive Non-Native </a:t>
            </a:r>
            <a:r>
              <a:rPr lang="en-GB" dirty="0">
                <a:solidFill>
                  <a:srgbClr val="415454"/>
                </a:solidFill>
                <a:latin typeface="Arial" panose="020B0604020202020204" pitchFamily="34" charset="0"/>
                <a:cs typeface="Arial" panose="020B0604020202020204" pitchFamily="34" charset="0"/>
              </a:rPr>
              <a:t>S</a:t>
            </a:r>
            <a:r>
              <a:rPr lang="en-GB" dirty="0" smtClean="0">
                <a:solidFill>
                  <a:srgbClr val="415454"/>
                </a:solidFill>
                <a:latin typeface="Arial" panose="020B0604020202020204" pitchFamily="34" charset="0"/>
                <a:cs typeface="Arial" panose="020B0604020202020204" pitchFamily="34" charset="0"/>
              </a:rPr>
              <a:t>pecies </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Wildlife Disease Ecology</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Population Modelling </a:t>
            </a:r>
          </a:p>
          <a:p>
            <a:pPr marL="285750" indent="-285750">
              <a:buSzPct val="100000"/>
              <a:buBlip>
                <a:blip r:embed="rId4"/>
              </a:buBlip>
            </a:pPr>
            <a:r>
              <a:rPr lang="en-GB" dirty="0" smtClean="0">
                <a:solidFill>
                  <a:srgbClr val="415454"/>
                </a:solidFill>
                <a:latin typeface="Arial" panose="020B0604020202020204" pitchFamily="34" charset="0"/>
                <a:cs typeface="Arial" panose="020B0604020202020204" pitchFamily="34" charset="0"/>
              </a:rPr>
              <a:t>MSc </a:t>
            </a:r>
            <a:r>
              <a:rPr lang="en-GB" dirty="0">
                <a:solidFill>
                  <a:srgbClr val="415454"/>
                </a:solidFill>
                <a:latin typeface="Arial" panose="020B0604020202020204" pitchFamily="34" charset="0"/>
                <a:cs typeface="Arial" panose="020B0604020202020204" pitchFamily="34" charset="0"/>
              </a:rPr>
              <a:t>W</a:t>
            </a:r>
            <a:r>
              <a:rPr lang="en-GB" dirty="0" smtClean="0">
                <a:solidFill>
                  <a:srgbClr val="415454"/>
                </a:solidFill>
                <a:latin typeface="Arial" panose="020B0604020202020204" pitchFamily="34" charset="0"/>
                <a:cs typeface="Arial" panose="020B0604020202020204" pitchFamily="34" charset="0"/>
              </a:rPr>
              <a:t>ildlife Management </a:t>
            </a:r>
            <a:endParaRPr lang="en-GB" dirty="0">
              <a:solidFill>
                <a:srgbClr val="415454"/>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stretch>
            <a:fillRect/>
          </a:stretch>
        </p:blipFill>
        <p:spPr>
          <a:xfrm>
            <a:off x="4931095" y="2725154"/>
            <a:ext cx="4212905" cy="3218312"/>
          </a:xfrm>
          <a:prstGeom prst="rect">
            <a:avLst/>
          </a:prstGeom>
        </p:spPr>
      </p:pic>
      <p:pic>
        <p:nvPicPr>
          <p:cNvPr id="8" name="Picture 7"/>
          <p:cNvPicPr>
            <a:picLocks noChangeAspect="1"/>
          </p:cNvPicPr>
          <p:nvPr/>
        </p:nvPicPr>
        <p:blipFill>
          <a:blip r:embed="rId6"/>
          <a:stretch>
            <a:fillRect/>
          </a:stretch>
        </p:blipFill>
        <p:spPr>
          <a:xfrm>
            <a:off x="3587871" y="1041262"/>
            <a:ext cx="1968257" cy="2012276"/>
          </a:xfrm>
          <a:prstGeom prst="rect">
            <a:avLst/>
          </a:prstGeom>
        </p:spPr>
      </p:pic>
      <p:pic>
        <p:nvPicPr>
          <p:cNvPr id="4" name="Picture 3"/>
          <p:cNvPicPr>
            <a:picLocks noChangeAspect="1"/>
          </p:cNvPicPr>
          <p:nvPr/>
        </p:nvPicPr>
        <p:blipFill rotWithShape="1">
          <a:blip r:embed="rId7"/>
          <a:srcRect t="1108" b="831"/>
          <a:stretch/>
        </p:blipFill>
        <p:spPr>
          <a:xfrm>
            <a:off x="3486612" y="1441342"/>
            <a:ext cx="5564489" cy="4502124"/>
          </a:xfrm>
          <a:prstGeom prst="rect">
            <a:avLst/>
          </a:prstGeom>
        </p:spPr>
      </p:pic>
    </p:spTree>
    <p:extLst>
      <p:ext uri="{BB962C8B-B14F-4D97-AF65-F5344CB8AC3E}">
        <p14:creationId xmlns:p14="http://schemas.microsoft.com/office/powerpoint/2010/main" val="2030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Placeholder 1"/>
          <p:cNvSpPr txBox="1">
            <a:spLocks/>
          </p:cNvSpPr>
          <p:nvPr/>
        </p:nvSpPr>
        <p:spPr>
          <a:xfrm>
            <a:off x="163770" y="0"/>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400" dirty="0" smtClean="0"/>
              <a:t>Removal Models</a:t>
            </a:r>
            <a:endParaRPr lang="en-GB" sz="2200" dirty="0">
              <a:latin typeface="Arial" panose="020B0604020202020204" pitchFamily="34" charset="0"/>
              <a:cs typeface="Arial" panose="020B0604020202020204" pitchFamily="34" charset="0"/>
            </a:endParaRPr>
          </a:p>
        </p:txBody>
      </p:sp>
      <p:sp>
        <p:nvSpPr>
          <p:cNvPr id="5" name="TextBox 4"/>
          <p:cNvSpPr txBox="1"/>
          <p:nvPr/>
        </p:nvSpPr>
        <p:spPr>
          <a:xfrm>
            <a:off x="407893" y="1233003"/>
            <a:ext cx="8272643" cy="646331"/>
          </a:xfrm>
          <a:prstGeom prst="rect">
            <a:avLst/>
          </a:prstGeom>
          <a:noFill/>
        </p:spPr>
        <p:txBody>
          <a:bodyPr wrap="square" rtlCol="0">
            <a:spAutoFit/>
          </a:bodyPr>
          <a:lstStyle/>
          <a:p>
            <a:pPr>
              <a:buSzPct val="100000"/>
            </a:pPr>
            <a:r>
              <a:rPr lang="en-GB" dirty="0" smtClean="0">
                <a:solidFill>
                  <a:srgbClr val="415454"/>
                </a:solidFill>
                <a:latin typeface="Arial" panose="020B0604020202020204" pitchFamily="34" charset="0"/>
                <a:cs typeface="Arial" panose="020B0604020202020204" pitchFamily="34" charset="0"/>
              </a:rPr>
              <a:t>Are there likely to be any greys left in my woodland?</a:t>
            </a:r>
          </a:p>
          <a:p>
            <a:pPr>
              <a:buSzPct val="100000"/>
            </a:pPr>
            <a:r>
              <a:rPr lang="en-GB" dirty="0" smtClean="0">
                <a:solidFill>
                  <a:srgbClr val="415454"/>
                </a:solidFill>
                <a:latin typeface="Arial" panose="020B0604020202020204" pitchFamily="34" charset="0"/>
                <a:cs typeface="Arial" panose="020B0604020202020204" pitchFamily="34" charset="0"/>
              </a:rPr>
              <a:t>How much effort (trap nights) will I need to apply to remove them?</a:t>
            </a:r>
            <a:endParaRPr lang="en-GB" dirty="0">
              <a:solidFill>
                <a:srgbClr val="415454"/>
              </a:solidFill>
              <a:latin typeface="Arial" panose="020B0604020202020204" pitchFamily="34" charset="0"/>
              <a:cs typeface="Arial" panose="020B0604020202020204" pitchFamily="34" charset="0"/>
            </a:endParaRPr>
          </a:p>
        </p:txBody>
      </p:sp>
      <p:sp>
        <p:nvSpPr>
          <p:cNvPr id="2" name="Oval 1"/>
          <p:cNvSpPr/>
          <p:nvPr/>
        </p:nvSpPr>
        <p:spPr>
          <a:xfrm>
            <a:off x="1603331" y="2668043"/>
            <a:ext cx="2442576" cy="23674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425857" y="2668043"/>
            <a:ext cx="2442576" cy="23674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630465" y="5336088"/>
            <a:ext cx="1515650" cy="369332"/>
          </a:xfrm>
          <a:prstGeom prst="rect">
            <a:avLst/>
          </a:prstGeom>
          <a:noFill/>
        </p:spPr>
        <p:txBody>
          <a:bodyPr wrap="square" rtlCol="0">
            <a:spAutoFit/>
          </a:bodyPr>
          <a:lstStyle/>
          <a:p>
            <a:r>
              <a:rPr lang="en-US" dirty="0" smtClean="0"/>
              <a:t>Closed</a:t>
            </a:r>
            <a:endParaRPr lang="en-US" dirty="0"/>
          </a:p>
        </p:txBody>
      </p:sp>
      <p:sp>
        <p:nvSpPr>
          <p:cNvPr id="7" name="TextBox 6"/>
          <p:cNvSpPr txBox="1"/>
          <p:nvPr/>
        </p:nvSpPr>
        <p:spPr>
          <a:xfrm>
            <a:off x="6402888" y="5461348"/>
            <a:ext cx="1515650" cy="369332"/>
          </a:xfrm>
          <a:prstGeom prst="rect">
            <a:avLst/>
          </a:prstGeom>
          <a:noFill/>
        </p:spPr>
        <p:txBody>
          <a:bodyPr wrap="square" rtlCol="0">
            <a:spAutoFit/>
          </a:bodyPr>
          <a:lstStyle/>
          <a:p>
            <a:r>
              <a:rPr lang="en-US" dirty="0" smtClean="0"/>
              <a:t>Open</a:t>
            </a:r>
            <a:endParaRPr lang="en-US" dirty="0"/>
          </a:p>
        </p:txBody>
      </p:sp>
      <p:pic>
        <p:nvPicPr>
          <p:cNvPr id="11" name="Picture 10"/>
          <p:cNvPicPr>
            <a:picLocks noChangeAspect="1"/>
          </p:cNvPicPr>
          <p:nvPr/>
        </p:nvPicPr>
        <p:blipFill>
          <a:blip r:embed="rId2"/>
          <a:stretch>
            <a:fillRect/>
          </a:stretch>
        </p:blipFill>
        <p:spPr>
          <a:xfrm>
            <a:off x="1911958" y="3171785"/>
            <a:ext cx="718507" cy="498556"/>
          </a:xfrm>
          <a:prstGeom prst="rect">
            <a:avLst/>
          </a:prstGeom>
        </p:spPr>
      </p:pic>
      <p:pic>
        <p:nvPicPr>
          <p:cNvPr id="12" name="Picture 11"/>
          <p:cNvPicPr>
            <a:picLocks noChangeAspect="1"/>
          </p:cNvPicPr>
          <p:nvPr/>
        </p:nvPicPr>
        <p:blipFill>
          <a:blip r:embed="rId2"/>
          <a:stretch>
            <a:fillRect/>
          </a:stretch>
        </p:blipFill>
        <p:spPr>
          <a:xfrm>
            <a:off x="2057226" y="4054978"/>
            <a:ext cx="718507" cy="498556"/>
          </a:xfrm>
          <a:prstGeom prst="rect">
            <a:avLst/>
          </a:prstGeom>
        </p:spPr>
      </p:pic>
      <p:pic>
        <p:nvPicPr>
          <p:cNvPr id="13" name="Picture 12"/>
          <p:cNvPicPr>
            <a:picLocks noChangeAspect="1"/>
          </p:cNvPicPr>
          <p:nvPr/>
        </p:nvPicPr>
        <p:blipFill>
          <a:blip r:embed="rId2"/>
          <a:stretch>
            <a:fillRect/>
          </a:stretch>
        </p:blipFill>
        <p:spPr>
          <a:xfrm>
            <a:off x="2935265" y="2975973"/>
            <a:ext cx="718507" cy="498556"/>
          </a:xfrm>
          <a:prstGeom prst="rect">
            <a:avLst/>
          </a:prstGeom>
        </p:spPr>
      </p:pic>
      <p:pic>
        <p:nvPicPr>
          <p:cNvPr id="14" name="Picture 13"/>
          <p:cNvPicPr>
            <a:picLocks noChangeAspect="1"/>
          </p:cNvPicPr>
          <p:nvPr/>
        </p:nvPicPr>
        <p:blipFill>
          <a:blip r:embed="rId2"/>
          <a:stretch>
            <a:fillRect/>
          </a:stretch>
        </p:blipFill>
        <p:spPr>
          <a:xfrm>
            <a:off x="3106454" y="3756440"/>
            <a:ext cx="718507" cy="498556"/>
          </a:xfrm>
          <a:prstGeom prst="rect">
            <a:avLst/>
          </a:prstGeom>
        </p:spPr>
      </p:pic>
      <p:pic>
        <p:nvPicPr>
          <p:cNvPr id="15" name="Picture 14"/>
          <p:cNvPicPr>
            <a:picLocks noChangeAspect="1"/>
          </p:cNvPicPr>
          <p:nvPr/>
        </p:nvPicPr>
        <p:blipFill>
          <a:blip r:embed="rId2"/>
          <a:stretch>
            <a:fillRect/>
          </a:stretch>
        </p:blipFill>
        <p:spPr>
          <a:xfrm>
            <a:off x="5684381" y="4054978"/>
            <a:ext cx="718507" cy="498556"/>
          </a:xfrm>
          <a:prstGeom prst="rect">
            <a:avLst/>
          </a:prstGeom>
        </p:spPr>
      </p:pic>
      <p:pic>
        <p:nvPicPr>
          <p:cNvPr id="16" name="Picture 15"/>
          <p:cNvPicPr>
            <a:picLocks noChangeAspect="1"/>
          </p:cNvPicPr>
          <p:nvPr/>
        </p:nvPicPr>
        <p:blipFill>
          <a:blip r:embed="rId2"/>
          <a:stretch>
            <a:fillRect/>
          </a:stretch>
        </p:blipFill>
        <p:spPr>
          <a:xfrm>
            <a:off x="6660192" y="4073781"/>
            <a:ext cx="718507" cy="498556"/>
          </a:xfrm>
          <a:prstGeom prst="rect">
            <a:avLst/>
          </a:prstGeom>
        </p:spPr>
      </p:pic>
      <p:pic>
        <p:nvPicPr>
          <p:cNvPr id="17" name="Picture 16"/>
          <p:cNvPicPr>
            <a:picLocks noChangeAspect="1"/>
          </p:cNvPicPr>
          <p:nvPr/>
        </p:nvPicPr>
        <p:blipFill>
          <a:blip r:embed="rId2"/>
          <a:stretch>
            <a:fillRect/>
          </a:stretch>
        </p:blipFill>
        <p:spPr>
          <a:xfrm>
            <a:off x="7200031" y="2269789"/>
            <a:ext cx="718507" cy="498556"/>
          </a:xfrm>
          <a:prstGeom prst="rect">
            <a:avLst/>
          </a:prstGeom>
        </p:spPr>
      </p:pic>
      <p:pic>
        <p:nvPicPr>
          <p:cNvPr id="18" name="Picture 17"/>
          <p:cNvPicPr>
            <a:picLocks noChangeAspect="1"/>
          </p:cNvPicPr>
          <p:nvPr/>
        </p:nvPicPr>
        <p:blipFill>
          <a:blip r:embed="rId2"/>
          <a:stretch>
            <a:fillRect/>
          </a:stretch>
        </p:blipFill>
        <p:spPr>
          <a:xfrm>
            <a:off x="5925332" y="2978276"/>
            <a:ext cx="718507" cy="498556"/>
          </a:xfrm>
          <a:prstGeom prst="rect">
            <a:avLst/>
          </a:prstGeom>
        </p:spPr>
      </p:pic>
      <p:pic>
        <p:nvPicPr>
          <p:cNvPr id="19" name="Picture 18"/>
          <p:cNvPicPr>
            <a:picLocks noChangeAspect="1"/>
          </p:cNvPicPr>
          <p:nvPr/>
        </p:nvPicPr>
        <p:blipFill>
          <a:blip r:embed="rId2"/>
          <a:stretch>
            <a:fillRect/>
          </a:stretch>
        </p:blipFill>
        <p:spPr>
          <a:xfrm>
            <a:off x="6877919" y="3361377"/>
            <a:ext cx="718507" cy="498556"/>
          </a:xfrm>
          <a:prstGeom prst="rect">
            <a:avLst/>
          </a:prstGeom>
        </p:spPr>
      </p:pic>
      <p:cxnSp>
        <p:nvCxnSpPr>
          <p:cNvPr id="21" name="Straight Arrow Connector 20"/>
          <p:cNvCxnSpPr/>
          <p:nvPr/>
        </p:nvCxnSpPr>
        <p:spPr>
          <a:xfrm flipV="1">
            <a:off x="7004397" y="2760220"/>
            <a:ext cx="429276" cy="488157"/>
          </a:xfrm>
          <a:prstGeom prst="straightConnector1">
            <a:avLst/>
          </a:prstGeom>
          <a:ln w="6350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7237172" y="4648642"/>
            <a:ext cx="681366" cy="549659"/>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388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9"/>
          <p:cNvSpPr/>
          <p:nvPr/>
        </p:nvSpPr>
        <p:spPr>
          <a:xfrm>
            <a:off x="5506099" y="3677405"/>
            <a:ext cx="2683040" cy="1567435"/>
          </a:xfrm>
          <a:prstGeom prst="cloud">
            <a:avLst/>
          </a:prstGeom>
          <a:gradFill flip="none" rotWithShape="1">
            <a:gsLst>
              <a:gs pos="0">
                <a:schemeClr val="accent6">
                  <a:lumMod val="0"/>
                  <a:lumOff val="100000"/>
                </a:schemeClr>
              </a:gs>
              <a:gs pos="11000">
                <a:schemeClr val="accent6">
                  <a:lumMod val="0"/>
                  <a:lumOff val="100000"/>
                </a:schemeClr>
              </a:gs>
              <a:gs pos="100000">
                <a:schemeClr val="accent6">
                  <a:lumMod val="100000"/>
                </a:schemeClr>
              </a:gs>
            </a:gsLst>
            <a:path path="circle">
              <a:fillToRect l="50000" t="-80000" r="50000" b="180000"/>
            </a:path>
            <a:tileRec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tle Placeholder 1"/>
          <p:cNvSpPr txBox="1">
            <a:spLocks/>
          </p:cNvSpPr>
          <p:nvPr/>
        </p:nvSpPr>
        <p:spPr>
          <a:xfrm>
            <a:off x="163770" y="0"/>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400" dirty="0" smtClean="0">
                <a:solidFill>
                  <a:srgbClr val="415454"/>
                </a:solidFill>
                <a:latin typeface="Arial" charset="0"/>
                <a:ea typeface="Arial" charset="0"/>
                <a:cs typeface="Arial" charset="0"/>
              </a:rPr>
              <a:t>Our aims in Red Squirrels United </a:t>
            </a:r>
            <a:r>
              <a:rPr lang="en-US" sz="2400" dirty="0" smtClean="0">
                <a:solidFill>
                  <a:srgbClr val="415454"/>
                </a:solidFill>
                <a:latin typeface="Arial" charset="0"/>
                <a:ea typeface="Arial" charset="0"/>
                <a:cs typeface="Arial" charset="0"/>
              </a:rPr>
              <a:t>Project</a:t>
            </a:r>
            <a:endParaRPr lang="en-GB" sz="2200" dirty="0">
              <a:solidFill>
                <a:srgbClr val="415454"/>
              </a:solidFill>
              <a:latin typeface="Arial" charset="0"/>
              <a:ea typeface="Arial" charset="0"/>
              <a:cs typeface="Arial" charset="0"/>
            </a:endParaRPr>
          </a:p>
        </p:txBody>
      </p:sp>
      <p:sp>
        <p:nvSpPr>
          <p:cNvPr id="5" name="TextBox 4"/>
          <p:cNvSpPr txBox="1"/>
          <p:nvPr/>
        </p:nvSpPr>
        <p:spPr>
          <a:xfrm>
            <a:off x="451131" y="1303145"/>
            <a:ext cx="7053214" cy="2585323"/>
          </a:xfrm>
          <a:prstGeom prst="rect">
            <a:avLst/>
          </a:prstGeom>
          <a:noFill/>
        </p:spPr>
        <p:txBody>
          <a:bodyPr wrap="square" rtlCol="0">
            <a:spAutoFit/>
          </a:bodyPr>
          <a:lstStyle/>
          <a:p>
            <a:pPr marL="285750" indent="-285750">
              <a:buSzPct val="100000"/>
              <a:buBlip>
                <a:blip r:embed="rId3"/>
              </a:buBlip>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3"/>
              </a:buBlip>
            </a:pPr>
            <a:r>
              <a:rPr lang="en-GB" dirty="0">
                <a:solidFill>
                  <a:srgbClr val="415454"/>
                </a:solidFill>
                <a:latin typeface="Arial" panose="020B0604020202020204" pitchFamily="34" charset="0"/>
                <a:cs typeface="Arial" panose="020B0604020202020204" pitchFamily="34" charset="0"/>
              </a:rPr>
              <a:t>D</a:t>
            </a:r>
            <a:r>
              <a:rPr lang="en-GB" dirty="0" smtClean="0">
                <a:solidFill>
                  <a:srgbClr val="415454"/>
                </a:solidFill>
                <a:latin typeface="Arial" panose="020B0604020202020204" pitchFamily="34" charset="0"/>
                <a:cs typeface="Arial" panose="020B0604020202020204" pitchFamily="34" charset="0"/>
              </a:rPr>
              <a:t>etermine </a:t>
            </a:r>
            <a:r>
              <a:rPr lang="en-GB" dirty="0" smtClean="0">
                <a:solidFill>
                  <a:srgbClr val="415454"/>
                </a:solidFill>
                <a:latin typeface="Arial" panose="020B0604020202020204" pitchFamily="34" charset="0"/>
                <a:cs typeface="Arial" panose="020B0604020202020204" pitchFamily="34" charset="0"/>
              </a:rPr>
              <a:t>how successful are we at :</a:t>
            </a:r>
          </a:p>
          <a:p>
            <a:pPr marL="285750" indent="-285750">
              <a:buSzPct val="100000"/>
              <a:buBlip>
                <a:blip r:embed="rId3"/>
              </a:buBlip>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Font typeface="Arial" charset="0"/>
              <a:buChar char="•"/>
            </a:pPr>
            <a:r>
              <a:rPr lang="en-GB" dirty="0" smtClean="0">
                <a:solidFill>
                  <a:srgbClr val="415454"/>
                </a:solidFill>
                <a:latin typeface="Arial" panose="020B0604020202020204" pitchFamily="34" charset="0"/>
                <a:cs typeface="Arial" panose="020B0604020202020204" pitchFamily="34" charset="0"/>
              </a:rPr>
              <a:t>Removing </a:t>
            </a:r>
            <a:r>
              <a:rPr lang="en-GB" dirty="0" smtClean="0">
                <a:solidFill>
                  <a:srgbClr val="415454"/>
                </a:solidFill>
                <a:latin typeface="Arial" panose="020B0604020202020204" pitchFamily="34" charset="0"/>
                <a:cs typeface="Arial" panose="020B0604020202020204" pitchFamily="34" charset="0"/>
              </a:rPr>
              <a:t>grey squirrels </a:t>
            </a:r>
          </a:p>
          <a:p>
            <a:pPr marL="285750" indent="-285750">
              <a:buSzPct val="100000"/>
              <a:buFont typeface="Arial" charset="0"/>
              <a:buChar char="•"/>
            </a:pPr>
            <a:r>
              <a:rPr lang="en-GB" dirty="0" smtClean="0">
                <a:solidFill>
                  <a:srgbClr val="415454"/>
                </a:solidFill>
                <a:latin typeface="Arial" panose="020B0604020202020204" pitchFamily="34" charset="0"/>
                <a:cs typeface="Arial" panose="020B0604020202020204" pitchFamily="34" charset="0"/>
              </a:rPr>
              <a:t>Increasing number of </a:t>
            </a:r>
            <a:r>
              <a:rPr lang="en-GB" dirty="0" smtClean="0">
                <a:solidFill>
                  <a:srgbClr val="415454"/>
                </a:solidFill>
                <a:latin typeface="Arial" panose="020B0604020202020204" pitchFamily="34" charset="0"/>
                <a:cs typeface="Arial" panose="020B0604020202020204" pitchFamily="34" charset="0"/>
              </a:rPr>
              <a:t>reds</a:t>
            </a:r>
          </a:p>
          <a:p>
            <a:pPr>
              <a:buSzPct val="100000"/>
            </a:pP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Use information to inform future management</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Monitor disease in grey squirrels</a:t>
            </a:r>
            <a:endParaRPr lang="en-GB" dirty="0">
              <a:solidFill>
                <a:srgbClr val="415454"/>
              </a:solidFill>
              <a:latin typeface="Arial" panose="020B0604020202020204" pitchFamily="34" charset="0"/>
              <a:cs typeface="Arial" panose="020B0604020202020204" pitchFamily="34" charset="0"/>
            </a:endParaRPr>
          </a:p>
          <a:p>
            <a:pPr>
              <a:buSzPct val="100000"/>
            </a:pPr>
            <a:endParaRPr lang="en-GB" dirty="0">
              <a:solidFill>
                <a:srgbClr val="415454"/>
              </a:solidFill>
              <a:latin typeface="Arial" panose="020B0604020202020204" pitchFamily="34" charset="0"/>
              <a:cs typeface="Arial" panose="020B0604020202020204" pitchFamily="34" charset="0"/>
            </a:endParaRPr>
          </a:p>
        </p:txBody>
      </p:sp>
      <p:sp>
        <p:nvSpPr>
          <p:cNvPr id="2" name="TextBox 1"/>
          <p:cNvSpPr txBox="1"/>
          <p:nvPr/>
        </p:nvSpPr>
        <p:spPr>
          <a:xfrm>
            <a:off x="340964" y="5499329"/>
            <a:ext cx="8532656" cy="369332"/>
          </a:xfrm>
          <a:prstGeom prst="rect">
            <a:avLst/>
          </a:prstGeom>
          <a:noFill/>
        </p:spPr>
        <p:txBody>
          <a:bodyPr wrap="square" rtlCol="0">
            <a:spAutoFit/>
          </a:bodyPr>
          <a:lstStyle/>
          <a:p>
            <a:r>
              <a:rPr lang="en-GB" b="1" dirty="0" smtClean="0">
                <a:solidFill>
                  <a:srgbClr val="415454"/>
                </a:solidFill>
                <a:latin typeface="Arial" charset="0"/>
                <a:ea typeface="Arial" charset="0"/>
                <a:cs typeface="Arial" charset="0"/>
              </a:rPr>
              <a:t>To do this we need specific data collected in a standard, consistent format. </a:t>
            </a:r>
            <a:endParaRPr lang="en-GB" b="1" dirty="0">
              <a:solidFill>
                <a:srgbClr val="415454"/>
              </a:solidFill>
              <a:latin typeface="Arial" charset="0"/>
              <a:ea typeface="Arial" charset="0"/>
              <a:cs typeface="Arial" charset="0"/>
            </a:endParaRPr>
          </a:p>
        </p:txBody>
      </p:sp>
      <p:sp>
        <p:nvSpPr>
          <p:cNvPr id="7" name="Cloud 6"/>
          <p:cNvSpPr/>
          <p:nvPr/>
        </p:nvSpPr>
        <p:spPr>
          <a:xfrm>
            <a:off x="5869143" y="1816191"/>
            <a:ext cx="2663513" cy="1821924"/>
          </a:xfrm>
          <a:prstGeom prst="cloud">
            <a:avLst/>
          </a:prstGeom>
          <a:gradFill flip="none" rotWithShape="1">
            <a:gsLst>
              <a:gs pos="0">
                <a:schemeClr val="accent6">
                  <a:lumMod val="0"/>
                  <a:lumOff val="100000"/>
                </a:schemeClr>
              </a:gs>
              <a:gs pos="11000">
                <a:schemeClr val="accent6">
                  <a:lumMod val="0"/>
                  <a:lumOff val="100000"/>
                </a:schemeClr>
              </a:gs>
              <a:gs pos="100000">
                <a:schemeClr val="accent6">
                  <a:lumMod val="100000"/>
                </a:schemeClr>
              </a:gs>
            </a:gsLst>
            <a:path path="circle">
              <a:fillToRect l="50000" t="-80000" r="50000" b="180000"/>
            </a:path>
            <a:tileRect/>
          </a:gra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6233120" y="2222780"/>
            <a:ext cx="2303724" cy="1477328"/>
          </a:xfrm>
          <a:prstGeom prst="rect">
            <a:avLst/>
          </a:prstGeom>
          <a:noFill/>
        </p:spPr>
        <p:txBody>
          <a:bodyPr wrap="square" rtlCol="0">
            <a:spAutoFit/>
          </a:bodyPr>
          <a:lstStyle/>
          <a:p>
            <a:r>
              <a:rPr lang="en-GB" dirty="0" smtClean="0">
                <a:solidFill>
                  <a:srgbClr val="415454"/>
                </a:solidFill>
                <a:latin typeface="Arial" charset="0"/>
                <a:ea typeface="Arial" charset="0"/>
                <a:cs typeface="Arial" charset="0"/>
              </a:rPr>
              <a:t>When can we declare an area free of gre</a:t>
            </a:r>
            <a:r>
              <a:rPr lang="en-GB" dirty="0" smtClean="0">
                <a:solidFill>
                  <a:srgbClr val="415454"/>
                </a:solidFill>
                <a:latin typeface="Arial" charset="0"/>
                <a:ea typeface="Arial" charset="0"/>
                <a:cs typeface="Arial" charset="0"/>
              </a:rPr>
              <a:t>y squirrels?</a:t>
            </a:r>
          </a:p>
          <a:p>
            <a:endParaRPr lang="en-GB" dirty="0">
              <a:solidFill>
                <a:srgbClr val="415454"/>
              </a:solidFill>
              <a:latin typeface="Arial" charset="0"/>
              <a:ea typeface="Arial" charset="0"/>
              <a:cs typeface="Arial" charset="0"/>
            </a:endParaRPr>
          </a:p>
          <a:p>
            <a:endParaRPr lang="en-GB" dirty="0">
              <a:solidFill>
                <a:srgbClr val="415454"/>
              </a:solidFill>
              <a:latin typeface="Arial" charset="0"/>
              <a:ea typeface="Arial" charset="0"/>
              <a:cs typeface="Arial" charset="0"/>
            </a:endParaRPr>
          </a:p>
        </p:txBody>
      </p:sp>
      <p:sp>
        <p:nvSpPr>
          <p:cNvPr id="9" name="TextBox 8"/>
          <p:cNvSpPr txBox="1"/>
          <p:nvPr/>
        </p:nvSpPr>
        <p:spPr>
          <a:xfrm>
            <a:off x="5966851" y="3870586"/>
            <a:ext cx="2051810" cy="1754326"/>
          </a:xfrm>
          <a:prstGeom prst="rect">
            <a:avLst/>
          </a:prstGeom>
          <a:noFill/>
        </p:spPr>
        <p:txBody>
          <a:bodyPr wrap="square" rtlCol="0">
            <a:spAutoFit/>
          </a:bodyPr>
          <a:lstStyle/>
          <a:p>
            <a:r>
              <a:rPr lang="en-GB" dirty="0" smtClean="0">
                <a:solidFill>
                  <a:srgbClr val="415454"/>
                </a:solidFill>
                <a:latin typeface="Arial" charset="0"/>
                <a:ea typeface="Arial" charset="0"/>
                <a:cs typeface="Arial" charset="0"/>
              </a:rPr>
              <a:t>What level of effort do we need </a:t>
            </a:r>
            <a:r>
              <a:rPr lang="en-GB" smtClean="0">
                <a:solidFill>
                  <a:srgbClr val="415454"/>
                </a:solidFill>
                <a:latin typeface="Arial" charset="0"/>
                <a:ea typeface="Arial" charset="0"/>
                <a:cs typeface="Arial" charset="0"/>
              </a:rPr>
              <a:t>to maintain a buffer zone? </a:t>
            </a:r>
            <a:endParaRPr lang="en-GB" dirty="0" smtClean="0">
              <a:solidFill>
                <a:srgbClr val="415454"/>
              </a:solidFill>
              <a:latin typeface="Arial" charset="0"/>
              <a:ea typeface="Arial" charset="0"/>
              <a:cs typeface="Arial" charset="0"/>
            </a:endParaRPr>
          </a:p>
          <a:p>
            <a:endParaRPr lang="en-GB" dirty="0">
              <a:solidFill>
                <a:srgbClr val="415454"/>
              </a:solidFill>
              <a:latin typeface="Arial" charset="0"/>
              <a:ea typeface="Arial" charset="0"/>
              <a:cs typeface="Arial" charset="0"/>
            </a:endParaRPr>
          </a:p>
          <a:p>
            <a:endParaRPr lang="en-GB" dirty="0">
              <a:solidFill>
                <a:srgbClr val="415454"/>
              </a:solidFill>
              <a:latin typeface="Arial" charset="0"/>
              <a:ea typeface="Arial" charset="0"/>
              <a:cs typeface="Arial" charset="0"/>
            </a:endParaRPr>
          </a:p>
        </p:txBody>
      </p:sp>
    </p:spTree>
    <p:extLst>
      <p:ext uri="{BB962C8B-B14F-4D97-AF65-F5344CB8AC3E}">
        <p14:creationId xmlns:p14="http://schemas.microsoft.com/office/powerpoint/2010/main" val="228802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7"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705589" y="1187752"/>
            <a:ext cx="5732821" cy="5053934"/>
          </a:xfrm>
          <a:prstGeom prst="rect">
            <a:avLst/>
          </a:prstGeom>
        </p:spPr>
      </p:pic>
      <p:grpSp>
        <p:nvGrpSpPr>
          <p:cNvPr id="5" name="Group 4"/>
          <p:cNvGrpSpPr/>
          <p:nvPr/>
        </p:nvGrpSpPr>
        <p:grpSpPr>
          <a:xfrm>
            <a:off x="2022767" y="1949161"/>
            <a:ext cx="4193683" cy="4428626"/>
            <a:chOff x="3952558" y="2955064"/>
            <a:chExt cx="4193683" cy="4428626"/>
          </a:xfrm>
        </p:grpSpPr>
        <p:sp>
          <p:nvSpPr>
            <p:cNvPr id="6" name="TextBox 5"/>
            <p:cNvSpPr txBox="1"/>
            <p:nvPr/>
          </p:nvSpPr>
          <p:spPr>
            <a:xfrm>
              <a:off x="5793513" y="7014358"/>
              <a:ext cx="2352728" cy="369332"/>
            </a:xfrm>
            <a:prstGeom prst="rect">
              <a:avLst/>
            </a:prstGeom>
            <a:solidFill>
              <a:schemeClr val="bg1"/>
            </a:solidFill>
          </p:spPr>
          <p:txBody>
            <a:bodyPr wrap="square" rtlCol="0">
              <a:spAutoFit/>
            </a:bodyPr>
            <a:lstStyle/>
            <a:p>
              <a:r>
                <a:rPr lang="en-GB" dirty="0" smtClean="0"/>
                <a:t>Effort (trap events)</a:t>
              </a:r>
              <a:endParaRPr lang="en-GB" dirty="0"/>
            </a:p>
          </p:txBody>
        </p:sp>
        <p:sp>
          <p:nvSpPr>
            <p:cNvPr id="7" name="TextBox 6"/>
            <p:cNvSpPr txBox="1"/>
            <p:nvPr/>
          </p:nvSpPr>
          <p:spPr>
            <a:xfrm rot="16200000">
              <a:off x="2739749" y="4167873"/>
              <a:ext cx="2794949" cy="369332"/>
            </a:xfrm>
            <a:prstGeom prst="rect">
              <a:avLst/>
            </a:prstGeom>
            <a:solidFill>
              <a:schemeClr val="bg1"/>
            </a:solidFill>
          </p:spPr>
          <p:txBody>
            <a:bodyPr wrap="square" rtlCol="0">
              <a:spAutoFit/>
            </a:bodyPr>
            <a:lstStyle/>
            <a:p>
              <a:r>
                <a:rPr lang="en-GB" dirty="0" smtClean="0"/>
                <a:t>Animals culled (removed)</a:t>
              </a:r>
              <a:endParaRPr lang="en-GB" dirty="0"/>
            </a:p>
          </p:txBody>
        </p:sp>
      </p:grpSp>
      <p:sp>
        <p:nvSpPr>
          <p:cNvPr id="8" name="TextBox 7"/>
          <p:cNvSpPr txBox="1"/>
          <p:nvPr/>
        </p:nvSpPr>
        <p:spPr>
          <a:xfrm>
            <a:off x="760278" y="347084"/>
            <a:ext cx="2894308" cy="461665"/>
          </a:xfrm>
          <a:prstGeom prst="rect">
            <a:avLst/>
          </a:prstGeom>
          <a:noFill/>
        </p:spPr>
        <p:txBody>
          <a:bodyPr wrap="square" rtlCol="0">
            <a:spAutoFit/>
          </a:bodyPr>
          <a:lstStyle/>
          <a:p>
            <a:r>
              <a:rPr lang="en-GB" sz="2400" dirty="0" smtClean="0">
                <a:solidFill>
                  <a:srgbClr val="415454"/>
                </a:solidFill>
              </a:rPr>
              <a:t>Catch per </a:t>
            </a:r>
            <a:r>
              <a:rPr lang="en-GB" sz="2400" smtClean="0">
                <a:solidFill>
                  <a:srgbClr val="415454"/>
                </a:solidFill>
              </a:rPr>
              <a:t>unit effort</a:t>
            </a:r>
            <a:endParaRPr lang="en-GB" sz="2400">
              <a:solidFill>
                <a:srgbClr val="415454"/>
              </a:solidFill>
            </a:endParaRPr>
          </a:p>
        </p:txBody>
      </p:sp>
    </p:spTree>
    <p:extLst>
      <p:ext uri="{BB962C8B-B14F-4D97-AF65-F5344CB8AC3E}">
        <p14:creationId xmlns:p14="http://schemas.microsoft.com/office/powerpoint/2010/main" val="1913672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849654" y="1060417"/>
            <a:ext cx="4999064" cy="4675464"/>
          </a:xfrm>
          <a:prstGeom prst="rect">
            <a:avLst/>
          </a:prstGeom>
        </p:spPr>
      </p:pic>
      <p:sp>
        <p:nvSpPr>
          <p:cNvPr id="5" name="TextBox 4"/>
          <p:cNvSpPr txBox="1"/>
          <p:nvPr/>
        </p:nvSpPr>
        <p:spPr>
          <a:xfrm>
            <a:off x="685800" y="340747"/>
            <a:ext cx="2894308" cy="461665"/>
          </a:xfrm>
          <a:prstGeom prst="rect">
            <a:avLst/>
          </a:prstGeom>
          <a:noFill/>
        </p:spPr>
        <p:txBody>
          <a:bodyPr wrap="square" rtlCol="0">
            <a:spAutoFit/>
          </a:bodyPr>
          <a:lstStyle/>
          <a:p>
            <a:r>
              <a:rPr lang="en-GB" sz="2400" dirty="0" smtClean="0">
                <a:solidFill>
                  <a:srgbClr val="415454"/>
                </a:solidFill>
              </a:rPr>
              <a:t>Effort</a:t>
            </a:r>
            <a:endParaRPr lang="en-GB" sz="2400" dirty="0">
              <a:solidFill>
                <a:srgbClr val="415454"/>
              </a:solidFill>
            </a:endParaRPr>
          </a:p>
        </p:txBody>
      </p:sp>
      <p:sp>
        <p:nvSpPr>
          <p:cNvPr id="6" name="TextBox 5"/>
          <p:cNvSpPr txBox="1"/>
          <p:nvPr/>
        </p:nvSpPr>
        <p:spPr>
          <a:xfrm>
            <a:off x="4432515" y="6013342"/>
            <a:ext cx="2247254" cy="369332"/>
          </a:xfrm>
          <a:prstGeom prst="rect">
            <a:avLst/>
          </a:prstGeom>
          <a:noFill/>
        </p:spPr>
        <p:txBody>
          <a:bodyPr wrap="square" rtlCol="0">
            <a:spAutoFit/>
          </a:bodyPr>
          <a:lstStyle/>
          <a:p>
            <a:r>
              <a:rPr lang="en-GB" i="1" dirty="0" smtClean="0">
                <a:solidFill>
                  <a:srgbClr val="415454"/>
                </a:solidFill>
              </a:rPr>
              <a:t>Ramsey et al (2011)</a:t>
            </a:r>
            <a:endParaRPr lang="en-GB" i="1" dirty="0">
              <a:solidFill>
                <a:srgbClr val="415454"/>
              </a:solidFill>
            </a:endParaRPr>
          </a:p>
        </p:txBody>
      </p:sp>
    </p:spTree>
    <p:extLst>
      <p:ext uri="{BB962C8B-B14F-4D97-AF65-F5344CB8AC3E}">
        <p14:creationId xmlns:p14="http://schemas.microsoft.com/office/powerpoint/2010/main" val="1753123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rotWithShape="1">
          <a:blip r:embed="rId3"/>
          <a:srcRect b="25823"/>
          <a:stretch/>
        </p:blipFill>
        <p:spPr>
          <a:xfrm>
            <a:off x="986460" y="1775281"/>
            <a:ext cx="6725452" cy="3960600"/>
          </a:xfrm>
          <a:prstGeom prst="rect">
            <a:avLst/>
          </a:prstGeom>
        </p:spPr>
      </p:pic>
      <p:cxnSp>
        <p:nvCxnSpPr>
          <p:cNvPr id="6" name="Straight Arrow Connector 5"/>
          <p:cNvCxnSpPr/>
          <p:nvPr/>
        </p:nvCxnSpPr>
        <p:spPr>
          <a:xfrm>
            <a:off x="4240698" y="1580928"/>
            <a:ext cx="108488" cy="1751309"/>
          </a:xfrm>
          <a:prstGeom prst="straightConnector1">
            <a:avLst/>
          </a:prstGeom>
          <a:ln>
            <a:solidFill>
              <a:schemeClr val="accent6">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330698" y="5930234"/>
            <a:ext cx="154983"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85800" y="340747"/>
            <a:ext cx="2894308" cy="461665"/>
          </a:xfrm>
          <a:prstGeom prst="rect">
            <a:avLst/>
          </a:prstGeom>
          <a:noFill/>
        </p:spPr>
        <p:txBody>
          <a:bodyPr wrap="square" rtlCol="0">
            <a:spAutoFit/>
          </a:bodyPr>
          <a:lstStyle/>
          <a:p>
            <a:r>
              <a:rPr lang="en-GB" sz="2400" smtClean="0"/>
              <a:t>Effort</a:t>
            </a:r>
            <a:endParaRPr lang="en-GB" sz="2400" dirty="0"/>
          </a:p>
        </p:txBody>
      </p:sp>
      <p:sp>
        <p:nvSpPr>
          <p:cNvPr id="15" name="TextBox 14"/>
          <p:cNvSpPr txBox="1"/>
          <p:nvPr/>
        </p:nvSpPr>
        <p:spPr>
          <a:xfrm>
            <a:off x="4990454" y="5745568"/>
            <a:ext cx="2495227" cy="369332"/>
          </a:xfrm>
          <a:prstGeom prst="rect">
            <a:avLst/>
          </a:prstGeom>
          <a:solidFill>
            <a:schemeClr val="bg1"/>
          </a:solidFill>
        </p:spPr>
        <p:txBody>
          <a:bodyPr wrap="square" rtlCol="0">
            <a:spAutoFit/>
          </a:bodyPr>
          <a:lstStyle/>
          <a:p>
            <a:r>
              <a:rPr lang="en-GB" i="1" dirty="0" smtClean="0">
                <a:solidFill>
                  <a:srgbClr val="415454"/>
                </a:solidFill>
              </a:rPr>
              <a:t>Robertson et al </a:t>
            </a:r>
            <a:r>
              <a:rPr lang="en-GB" dirty="0" smtClean="0">
                <a:solidFill>
                  <a:srgbClr val="415454"/>
                </a:solidFill>
              </a:rPr>
              <a:t>2016</a:t>
            </a:r>
            <a:endParaRPr lang="en-GB" dirty="0">
              <a:solidFill>
                <a:srgbClr val="415454"/>
              </a:solidFill>
            </a:endParaRPr>
          </a:p>
        </p:txBody>
      </p:sp>
    </p:spTree>
    <p:extLst>
      <p:ext uri="{BB962C8B-B14F-4D97-AF65-F5344CB8AC3E}">
        <p14:creationId xmlns:p14="http://schemas.microsoft.com/office/powerpoint/2010/main" val="17064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200" dirty="0" smtClean="0">
                <a:solidFill>
                  <a:schemeClr val="accent6">
                    <a:lumMod val="50000"/>
                  </a:schemeClr>
                </a:solidFill>
                <a:latin typeface="Arial" panose="020B0604020202020204" pitchFamily="34" charset="0"/>
                <a:cs typeface="Arial" panose="020B0604020202020204" pitchFamily="34" charset="0"/>
              </a:rPr>
              <a:t>Invasive </a:t>
            </a:r>
            <a:r>
              <a:rPr lang="en-US" sz="2200" dirty="0">
                <a:solidFill>
                  <a:schemeClr val="accent6">
                    <a:lumMod val="50000"/>
                  </a:schemeClr>
                </a:solidFill>
                <a:latin typeface="Arial" panose="020B0604020202020204" pitchFamily="34" charset="0"/>
                <a:cs typeface="Arial" panose="020B0604020202020204" pitchFamily="34" charset="0"/>
              </a:rPr>
              <a:t>S</a:t>
            </a:r>
            <a:r>
              <a:rPr lang="en-US" sz="2200" dirty="0" smtClean="0">
                <a:solidFill>
                  <a:schemeClr val="accent6">
                    <a:lumMod val="50000"/>
                  </a:schemeClr>
                </a:solidFill>
                <a:latin typeface="Arial" panose="020B0604020202020204" pitchFamily="34" charset="0"/>
                <a:cs typeface="Arial" panose="020B0604020202020204" pitchFamily="34" charset="0"/>
              </a:rPr>
              <a:t>pecies Management</a:t>
            </a:r>
            <a:endParaRPr lang="en-GB" sz="2200" dirty="0">
              <a:solidFill>
                <a:schemeClr val="accent6">
                  <a:lumMod val="50000"/>
                </a:schemeClr>
              </a:solidFill>
              <a:latin typeface="Arial" panose="020B0604020202020204" pitchFamily="34" charset="0"/>
              <a:cs typeface="Arial" panose="020B0604020202020204" pitchFamily="34" charset="0"/>
            </a:endParaRPr>
          </a:p>
        </p:txBody>
      </p:sp>
      <p:pic>
        <p:nvPicPr>
          <p:cNvPr id="1026" name="Picture 2" descr="mage result for invasion curve management species"/>
          <p:cNvPicPr>
            <a:picLocks noChangeAspect="1" noChangeArrowheads="1"/>
          </p:cNvPicPr>
          <p:nvPr/>
        </p:nvPicPr>
        <p:blipFill rotWithShape="1">
          <a:blip r:embed="rId3">
            <a:extLst>
              <a:ext uri="{28A0092B-C50C-407E-A947-70E740481C1C}">
                <a14:useLocalDpi xmlns:a14="http://schemas.microsoft.com/office/drawing/2010/main" val="0"/>
              </a:ext>
            </a:extLst>
          </a:blip>
          <a:srcRect l="780" t="-1001" r="224" b="20610"/>
          <a:stretch/>
        </p:blipFill>
        <p:spPr bwMode="auto">
          <a:xfrm>
            <a:off x="1562692" y="964153"/>
            <a:ext cx="5764696" cy="29371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4132" y="3844194"/>
            <a:ext cx="1523408" cy="369332"/>
          </a:xfrm>
          <a:prstGeom prst="rect">
            <a:avLst/>
          </a:prstGeom>
          <a:noFill/>
        </p:spPr>
        <p:txBody>
          <a:bodyPr wrap="square" rtlCol="0">
            <a:spAutoFit/>
          </a:bodyPr>
          <a:lstStyle/>
          <a:p>
            <a:r>
              <a:rPr lang="en-GB" dirty="0" smtClean="0"/>
              <a:t>Early Warning</a:t>
            </a:r>
            <a:endParaRPr lang="en-GB" dirty="0"/>
          </a:p>
        </p:txBody>
      </p:sp>
      <p:sp>
        <p:nvSpPr>
          <p:cNvPr id="6" name="TextBox 5"/>
          <p:cNvSpPr txBox="1"/>
          <p:nvPr/>
        </p:nvSpPr>
        <p:spPr>
          <a:xfrm>
            <a:off x="2324396" y="4305611"/>
            <a:ext cx="2628309" cy="369332"/>
          </a:xfrm>
          <a:prstGeom prst="rect">
            <a:avLst/>
          </a:prstGeom>
          <a:noFill/>
        </p:spPr>
        <p:txBody>
          <a:bodyPr wrap="square" rtlCol="0">
            <a:spAutoFit/>
          </a:bodyPr>
          <a:lstStyle/>
          <a:p>
            <a:r>
              <a:rPr lang="en-GB" smtClean="0"/>
              <a:t>Systematic monitoring</a:t>
            </a:r>
            <a:endParaRPr lang="en-GB" dirty="0"/>
          </a:p>
        </p:txBody>
      </p:sp>
      <p:sp>
        <p:nvSpPr>
          <p:cNvPr id="7" name="TextBox 6"/>
          <p:cNvSpPr txBox="1"/>
          <p:nvPr/>
        </p:nvSpPr>
        <p:spPr>
          <a:xfrm>
            <a:off x="3638550" y="4768883"/>
            <a:ext cx="2628309" cy="369332"/>
          </a:xfrm>
          <a:prstGeom prst="rect">
            <a:avLst/>
          </a:prstGeom>
          <a:noFill/>
        </p:spPr>
        <p:txBody>
          <a:bodyPr wrap="square" rtlCol="0">
            <a:spAutoFit/>
          </a:bodyPr>
          <a:lstStyle/>
          <a:p>
            <a:r>
              <a:rPr lang="en-GB" dirty="0" smtClean="0"/>
              <a:t>Grey Squirrel control</a:t>
            </a:r>
            <a:endParaRPr lang="en-GB" dirty="0"/>
          </a:p>
        </p:txBody>
      </p:sp>
      <p:cxnSp>
        <p:nvCxnSpPr>
          <p:cNvPr id="8" name="Straight Arrow Connector 7"/>
          <p:cNvCxnSpPr/>
          <p:nvPr/>
        </p:nvCxnSpPr>
        <p:spPr>
          <a:xfrm>
            <a:off x="1800227" y="4261819"/>
            <a:ext cx="1171575" cy="8859"/>
          </a:xfrm>
          <a:prstGeom prst="straightConnector1">
            <a:avLst/>
          </a:prstGeom>
          <a:ln w="63500">
            <a:solidFill>
              <a:srgbClr val="415454"/>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224382" y="5139575"/>
            <a:ext cx="4676479" cy="0"/>
          </a:xfrm>
          <a:prstGeom prst="straightConnector1">
            <a:avLst/>
          </a:prstGeom>
          <a:ln w="63500">
            <a:solidFill>
              <a:srgbClr val="415454"/>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2286001" y="4715660"/>
            <a:ext cx="2405210" cy="2276"/>
          </a:xfrm>
          <a:prstGeom prst="straightConnector1">
            <a:avLst/>
          </a:prstGeom>
          <a:ln w="63500">
            <a:solidFill>
              <a:srgbClr val="415454"/>
            </a:solidFill>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4114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200" dirty="0">
                <a:solidFill>
                  <a:schemeClr val="accent6">
                    <a:lumMod val="50000"/>
                  </a:schemeClr>
                </a:solidFill>
                <a:latin typeface="Arial" panose="020B0604020202020204" pitchFamily="34" charset="0"/>
                <a:cs typeface="Arial" panose="020B0604020202020204" pitchFamily="34" charset="0"/>
              </a:rPr>
              <a:t>Red Squirrels </a:t>
            </a:r>
            <a:r>
              <a:rPr lang="en-US" sz="2200" dirty="0" smtClean="0">
                <a:solidFill>
                  <a:schemeClr val="accent6">
                    <a:lumMod val="50000"/>
                  </a:schemeClr>
                </a:solidFill>
                <a:latin typeface="Arial" panose="020B0604020202020204" pitchFamily="34" charset="0"/>
                <a:cs typeface="Arial" panose="020B0604020202020204" pitchFamily="34" charset="0"/>
              </a:rPr>
              <a:t>United – Sightings data</a:t>
            </a:r>
            <a:endParaRPr lang="en-GB" sz="2200" dirty="0">
              <a:solidFill>
                <a:schemeClr val="accent6">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407894" y="1086699"/>
            <a:ext cx="8498362" cy="923330"/>
          </a:xfrm>
          <a:prstGeom prst="rect">
            <a:avLst/>
          </a:prstGeom>
          <a:noFill/>
        </p:spPr>
        <p:txBody>
          <a:bodyPr wrap="square" rtlCol="0">
            <a:spAutoFit/>
          </a:bodyPr>
          <a:lstStyle/>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Sightings data are important to inform action</a:t>
            </a:r>
            <a:endParaRPr lang="en-GB" dirty="0">
              <a:solidFill>
                <a:srgbClr val="415454"/>
              </a:solidFill>
              <a:latin typeface="Arial" panose="020B0604020202020204" pitchFamily="34" charset="0"/>
              <a:cs typeface="Arial" panose="020B0604020202020204" pitchFamily="34" charset="0"/>
            </a:endParaRP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Early warning system</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Disease outbreaks</a:t>
            </a:r>
            <a:endParaRPr lang="en-GB" dirty="0">
              <a:solidFill>
                <a:srgbClr val="415454"/>
              </a:solidFill>
              <a:latin typeface="Arial" panose="020B0604020202020204" pitchFamily="34" charset="0"/>
              <a:cs typeface="Arial" panose="020B0604020202020204" pitchFamily="34" charset="0"/>
            </a:endParaRPr>
          </a:p>
        </p:txBody>
      </p:sp>
      <p:grpSp>
        <p:nvGrpSpPr>
          <p:cNvPr id="6" name="Group 5"/>
          <p:cNvGrpSpPr/>
          <p:nvPr/>
        </p:nvGrpSpPr>
        <p:grpSpPr>
          <a:xfrm>
            <a:off x="85075" y="3139538"/>
            <a:ext cx="9144000" cy="2755195"/>
            <a:chOff x="85075" y="3139538"/>
            <a:chExt cx="9144000" cy="2755195"/>
          </a:xfrm>
        </p:grpSpPr>
        <p:pic>
          <p:nvPicPr>
            <p:cNvPr id="7" name="Picture 6"/>
            <p:cNvPicPr>
              <a:picLocks noChangeAspect="1"/>
            </p:cNvPicPr>
            <p:nvPr/>
          </p:nvPicPr>
          <p:blipFill>
            <a:blip r:embed="rId4"/>
            <a:stretch>
              <a:fillRect/>
            </a:stretch>
          </p:blipFill>
          <p:spPr>
            <a:xfrm>
              <a:off x="85075" y="3633314"/>
              <a:ext cx="9144000" cy="2261419"/>
            </a:xfrm>
            <a:prstGeom prst="rect">
              <a:avLst/>
            </a:prstGeom>
          </p:spPr>
        </p:pic>
        <p:pic>
          <p:nvPicPr>
            <p:cNvPr id="8" name="Picture 7"/>
            <p:cNvPicPr>
              <a:picLocks noChangeAspect="1"/>
            </p:cNvPicPr>
            <p:nvPr/>
          </p:nvPicPr>
          <p:blipFill>
            <a:blip r:embed="rId5"/>
            <a:stretch>
              <a:fillRect/>
            </a:stretch>
          </p:blipFill>
          <p:spPr>
            <a:xfrm>
              <a:off x="1450848" y="3139538"/>
              <a:ext cx="5181600" cy="914400"/>
            </a:xfrm>
            <a:prstGeom prst="rect">
              <a:avLst/>
            </a:prstGeom>
          </p:spPr>
        </p:pic>
      </p:grpSp>
      <p:pic>
        <p:nvPicPr>
          <p:cNvPr id="9" name="Picture 8"/>
          <p:cNvPicPr>
            <a:picLocks noChangeAspect="1"/>
          </p:cNvPicPr>
          <p:nvPr/>
        </p:nvPicPr>
        <p:blipFill>
          <a:blip r:embed="rId6"/>
          <a:stretch>
            <a:fillRect/>
          </a:stretch>
        </p:blipFill>
        <p:spPr>
          <a:xfrm>
            <a:off x="2077833" y="2354852"/>
            <a:ext cx="4554615" cy="3958864"/>
          </a:xfrm>
          <a:prstGeom prst="rect">
            <a:avLst/>
          </a:prstGeom>
        </p:spPr>
      </p:pic>
      <p:pic>
        <p:nvPicPr>
          <p:cNvPr id="2" name="Picture 1"/>
          <p:cNvPicPr>
            <a:picLocks noChangeAspect="1"/>
          </p:cNvPicPr>
          <p:nvPr/>
        </p:nvPicPr>
        <p:blipFill>
          <a:blip r:embed="rId7"/>
          <a:stretch>
            <a:fillRect/>
          </a:stretch>
        </p:blipFill>
        <p:spPr>
          <a:xfrm>
            <a:off x="794941" y="2533565"/>
            <a:ext cx="7120397" cy="3601437"/>
          </a:xfrm>
          <a:prstGeom prst="rect">
            <a:avLst/>
          </a:prstGeom>
        </p:spPr>
      </p:pic>
    </p:spTree>
    <p:extLst>
      <p:ext uri="{BB962C8B-B14F-4D97-AF65-F5344CB8AC3E}">
        <p14:creationId xmlns:p14="http://schemas.microsoft.com/office/powerpoint/2010/main" val="25506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p:cNvSpPr txBox="1">
            <a:spLocks/>
          </p:cNvSpPr>
          <p:nvPr/>
        </p:nvSpPr>
        <p:spPr>
          <a:xfrm>
            <a:off x="270450" y="-13185"/>
            <a:ext cx="8147510" cy="9773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500" b="0" i="0" kern="1200">
                <a:solidFill>
                  <a:schemeClr val="tx1"/>
                </a:solidFill>
                <a:latin typeface="FuturaMed"/>
                <a:ea typeface="+mj-ea"/>
                <a:cs typeface="FuturaMed"/>
              </a:defRPr>
            </a:lvl1pPr>
          </a:lstStyle>
          <a:p>
            <a:r>
              <a:rPr lang="en-US" sz="2200" dirty="0" smtClean="0">
                <a:solidFill>
                  <a:schemeClr val="accent6">
                    <a:lumMod val="50000"/>
                  </a:schemeClr>
                </a:solidFill>
                <a:latin typeface="Arial" panose="020B0604020202020204" pitchFamily="34" charset="0"/>
                <a:cs typeface="Arial" panose="020B0604020202020204" pitchFamily="34" charset="0"/>
              </a:rPr>
              <a:t>Monitoring Data</a:t>
            </a:r>
            <a:endParaRPr lang="en-GB" sz="2200" dirty="0">
              <a:solidFill>
                <a:schemeClr val="accent6">
                  <a:lumMod val="50000"/>
                </a:schemeClr>
              </a:solidFill>
              <a:latin typeface="Arial" panose="020B0604020202020204" pitchFamily="34" charset="0"/>
              <a:cs typeface="Arial" panose="020B0604020202020204" pitchFamily="34" charset="0"/>
            </a:endParaRPr>
          </a:p>
        </p:txBody>
      </p:sp>
      <p:sp>
        <p:nvSpPr>
          <p:cNvPr id="5" name="TextBox 4"/>
          <p:cNvSpPr txBox="1"/>
          <p:nvPr/>
        </p:nvSpPr>
        <p:spPr>
          <a:xfrm>
            <a:off x="393606" y="1158139"/>
            <a:ext cx="3821206" cy="1200329"/>
          </a:xfrm>
          <a:prstGeom prst="rect">
            <a:avLst/>
          </a:prstGeom>
          <a:noFill/>
        </p:spPr>
        <p:txBody>
          <a:bodyPr wrap="square" rtlCol="0">
            <a:spAutoFit/>
          </a:bodyPr>
          <a:lstStyle/>
          <a:p>
            <a:pPr>
              <a:buSzPct val="100000"/>
            </a:pPr>
            <a:r>
              <a:rPr lang="en-GB" dirty="0" smtClean="0">
                <a:solidFill>
                  <a:srgbClr val="415454"/>
                </a:solidFill>
                <a:latin typeface="Arial" panose="020B0604020202020204" pitchFamily="34" charset="0"/>
                <a:cs typeface="Arial" panose="020B0604020202020204" pitchFamily="34" charset="0"/>
              </a:rPr>
              <a:t>Why Important? </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Standardised</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We can map squirrel distribution</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Can be repeated through time</a:t>
            </a:r>
            <a:endParaRPr lang="en-GB" dirty="0">
              <a:solidFill>
                <a:srgbClr val="415454"/>
              </a:solidFill>
              <a:latin typeface="Arial" panose="020B0604020202020204" pitchFamily="34" charset="0"/>
              <a:cs typeface="Arial" panose="020B0604020202020204" pitchFamily="34" charset="0"/>
            </a:endParaRPr>
          </a:p>
        </p:txBody>
      </p:sp>
      <p:sp>
        <p:nvSpPr>
          <p:cNvPr id="9" name="TextBox 8"/>
          <p:cNvSpPr txBox="1"/>
          <p:nvPr/>
        </p:nvSpPr>
        <p:spPr>
          <a:xfrm>
            <a:off x="4722538" y="1145987"/>
            <a:ext cx="3821206" cy="923330"/>
          </a:xfrm>
          <a:prstGeom prst="rect">
            <a:avLst/>
          </a:prstGeom>
          <a:noFill/>
        </p:spPr>
        <p:txBody>
          <a:bodyPr wrap="square" rtlCol="0">
            <a:spAutoFit/>
          </a:bodyPr>
          <a:lstStyle/>
          <a:p>
            <a:pPr>
              <a:buSzPct val="100000"/>
            </a:pPr>
            <a:r>
              <a:rPr lang="en-GB" dirty="0" smtClean="0">
                <a:solidFill>
                  <a:srgbClr val="415454"/>
                </a:solidFill>
                <a:latin typeface="Arial" panose="020B0604020202020204" pitchFamily="34" charset="0"/>
                <a:cs typeface="Arial" panose="020B0604020202020204" pitchFamily="34" charset="0"/>
              </a:rPr>
              <a:t>How can we improve? </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Estimate abundance/density </a:t>
            </a:r>
          </a:p>
          <a:p>
            <a:pPr marL="285750" indent="-285750">
              <a:buSzPct val="100000"/>
              <a:buBlip>
                <a:blip r:embed="rId3"/>
              </a:buBlip>
            </a:pPr>
            <a:r>
              <a:rPr lang="en-GB" dirty="0" smtClean="0">
                <a:solidFill>
                  <a:srgbClr val="415454"/>
                </a:solidFill>
                <a:latin typeface="Arial" panose="020B0604020202020204" pitchFamily="34" charset="0"/>
                <a:cs typeface="Arial" panose="020B0604020202020204" pitchFamily="34" charset="0"/>
              </a:rPr>
              <a:t>Record Effort to Detect </a:t>
            </a:r>
            <a:r>
              <a:rPr lang="en-GB" dirty="0">
                <a:solidFill>
                  <a:srgbClr val="415454"/>
                </a:solidFill>
                <a:latin typeface="Arial" panose="020B0604020202020204" pitchFamily="34" charset="0"/>
                <a:cs typeface="Arial" panose="020B0604020202020204" pitchFamily="34" charset="0"/>
              </a:rPr>
              <a:t>S</a:t>
            </a:r>
            <a:r>
              <a:rPr lang="en-GB" dirty="0" smtClean="0">
                <a:solidFill>
                  <a:srgbClr val="415454"/>
                </a:solidFill>
                <a:latin typeface="Arial" panose="020B0604020202020204" pitchFamily="34" charset="0"/>
                <a:cs typeface="Arial" panose="020B0604020202020204" pitchFamily="34" charset="0"/>
              </a:rPr>
              <a:t>quirrels</a:t>
            </a:r>
            <a:endParaRPr lang="en-GB" dirty="0" smtClean="0">
              <a:solidFill>
                <a:srgbClr val="415454"/>
              </a:solidFill>
              <a:latin typeface="Arial" panose="020B0604020202020204" pitchFamily="34" charset="0"/>
              <a:cs typeface="Arial" panose="020B0604020202020204" pitchFamily="34" charset="0"/>
            </a:endParaRPr>
          </a:p>
        </p:txBody>
      </p:sp>
      <p:pic>
        <p:nvPicPr>
          <p:cNvPr id="7"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7676" y="2552454"/>
            <a:ext cx="3114230" cy="3268929"/>
          </a:xfrm>
          <a:prstGeom prst="rect">
            <a:avLst/>
          </a:prstGeom>
        </p:spPr>
      </p:pic>
      <p:pic>
        <p:nvPicPr>
          <p:cNvPr id="8" name="Content Placeholder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31514" y="2552454"/>
            <a:ext cx="3033192" cy="3181049"/>
          </a:xfrm>
          <a:prstGeom prst="rect">
            <a:avLst/>
          </a:prstGeom>
        </p:spPr>
      </p:pic>
    </p:spTree>
    <p:extLst>
      <p:ext uri="{BB962C8B-B14F-4D97-AF65-F5344CB8AC3E}">
        <p14:creationId xmlns:p14="http://schemas.microsoft.com/office/powerpoint/2010/main" val="5663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5707</TotalTime>
  <Words>1056</Words>
  <Application>Microsoft Macintosh PowerPoint</Application>
  <PresentationFormat>On-screen Show (4:3)</PresentationFormat>
  <Paragraphs>181</Paragraphs>
  <Slides>20</Slides>
  <Notes>14</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Calibri</vt:lpstr>
      <vt:lpstr>FuturaMed</vt:lpstr>
      <vt:lpstr>Times New Roman</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Melli Design Limited</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 Naturalna</dc:creator>
  <cp:lastModifiedBy>Aileen Mill</cp:lastModifiedBy>
  <cp:revision>185</cp:revision>
  <cp:lastPrinted>2016-11-21T11:15:56Z</cp:lastPrinted>
  <dcterms:created xsi:type="dcterms:W3CDTF">2015-12-14T12:56:30Z</dcterms:created>
  <dcterms:modified xsi:type="dcterms:W3CDTF">2017-03-07T10:28:48Z</dcterms:modified>
</cp:coreProperties>
</file>