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AVI" ContentType="video/x-msvide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85" r:id="rId4"/>
    <p:sldId id="281" r:id="rId5"/>
    <p:sldId id="257" r:id="rId6"/>
    <p:sldId id="264" r:id="rId7"/>
    <p:sldId id="271" r:id="rId8"/>
    <p:sldId id="287" r:id="rId9"/>
    <p:sldId id="275" r:id="rId10"/>
    <p:sldId id="273" r:id="rId11"/>
    <p:sldId id="280" r:id="rId12"/>
    <p:sldId id="277" r:id="rId13"/>
    <p:sldId id="266" r:id="rId14"/>
    <p:sldId id="258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455" autoAdjust="0"/>
  </p:normalViewPr>
  <p:slideViewPr>
    <p:cSldViewPr snapToGrid="0">
      <p:cViewPr varScale="1">
        <p:scale>
          <a:sx n="94" d="100"/>
          <a:sy n="94" d="100"/>
        </p:scale>
        <p:origin x="61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C64A5-0F01-4D77-9A9E-7B5FE33476B1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360A-2A9C-4E7D-A457-CDBCF5DE3F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4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6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2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4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62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5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9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8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0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6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E788-007D-466A-844A-13B5003F26A5}" type="datetimeFigureOut">
              <a:rPr lang="en-GB" smtClean="0"/>
              <a:t>15/03/2018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7C425-7B4B-490B-861F-EC5C2FA85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36" y="120580"/>
            <a:ext cx="4692580" cy="866099"/>
          </a:xfrm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2800" b="1" dirty="0">
                <a:latin typeface="+mn-lt"/>
              </a:rPr>
              <a:t>Julie Bailey &amp; Peter Armstrong                              Bangor RSU Knowledge Fair</a:t>
            </a:r>
          </a:p>
        </p:txBody>
      </p:sp>
    </p:spTree>
    <p:extLst>
      <p:ext uri="{BB962C8B-B14F-4D97-AF65-F5344CB8AC3E}">
        <p14:creationId xmlns:p14="http://schemas.microsoft.com/office/powerpoint/2010/main" val="6198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37833" y="2607647"/>
            <a:ext cx="6561574" cy="889180"/>
          </a:xfrm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rgbClr val="FF0000"/>
                </a:solidFill>
              </a:rPr>
              <a:t>1 Hour of shooting!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9" y="321547"/>
            <a:ext cx="4407878" cy="6081135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428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04" y="277118"/>
            <a:ext cx="2692959" cy="579067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en-GB" sz="2800" b="1" dirty="0">
                <a:latin typeface="+mn-lt"/>
              </a:rPr>
              <a:t>Thermal imaging </a:t>
            </a:r>
          </a:p>
        </p:txBody>
      </p:sp>
      <p:sp>
        <p:nvSpPr>
          <p:cNvPr id="9" name="Text Box 2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582804" y="856186"/>
            <a:ext cx="4943789" cy="4157942"/>
          </a:xfrm>
          <a:prstGeom prst="rect">
            <a:avLst/>
          </a:prstGeom>
          <a:noFill/>
          <a:ln w="127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9E5D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Thermal imaging units are a much welcomed addition to equipment lists and increase both the efficiency and effectiveness of squirrel management work.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effectLst/>
              <a:latin typeface="Verdana" panose="020B060403050404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This technology spots squirrels through the trees, in dense woodland and on the ground, and at significant distances where otherwise the naked eye just wouldn’t see.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effectLst/>
                <a:latin typeface="Verdana" panose="020B0604030504040204" pitchFamily="34" charset="0"/>
              </a:rPr>
              <a:t>A complete game changer helping red squirrel conservation efforts significantly.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6" t="4038" r="1954" b="8003"/>
          <a:stretch/>
        </p:blipFill>
        <p:spPr bwMode="auto">
          <a:xfrm>
            <a:off x="9197591" y="3175050"/>
            <a:ext cx="2461846" cy="1839078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94410"/>
              </p:ext>
            </p:extLst>
          </p:nvPr>
        </p:nvGraphicFramePr>
        <p:xfrm>
          <a:off x="1956638" y="5663662"/>
          <a:ext cx="8128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Greys shot by 1 operative</a:t>
                      </a:r>
                      <a:r>
                        <a:rPr lang="en-GB" baseline="0" dirty="0"/>
                        <a:t> in 2017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No. of those that were shot with thermal assistance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493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87" y="856185"/>
            <a:ext cx="2461846" cy="18390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42" y="856185"/>
            <a:ext cx="2465195" cy="18390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38" y="3175050"/>
            <a:ext cx="2465195" cy="1838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343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- en-route - 5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366" y="1531"/>
            <a:ext cx="10148835" cy="6856469"/>
          </a:xfrm>
        </p:spPr>
      </p:pic>
    </p:spTree>
    <p:extLst>
      <p:ext uri="{BB962C8B-B14F-4D97-AF65-F5344CB8AC3E}">
        <p14:creationId xmlns:p14="http://schemas.microsoft.com/office/powerpoint/2010/main" val="12835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37" y="361009"/>
            <a:ext cx="2560655" cy="488632"/>
          </a:xfrm>
          <a:ln w="19050">
            <a:noFill/>
          </a:ln>
        </p:spPr>
        <p:txBody>
          <a:bodyPr>
            <a:normAutofit/>
          </a:bodyPr>
          <a:lstStyle/>
          <a:p>
            <a:r>
              <a:rPr lang="en-GB" sz="2800" b="1" dirty="0"/>
              <a:t>Thermal imaging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237" y="1560413"/>
            <a:ext cx="5181600" cy="4783016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GB" dirty="0"/>
              <a:t>Pulsar or Flir – both great</a:t>
            </a:r>
          </a:p>
          <a:p>
            <a:r>
              <a:rPr lang="en-GB" dirty="0"/>
              <a:t>Refresh rate on the Pulsar is 50hz, Flir is 9Hz</a:t>
            </a:r>
          </a:p>
          <a:p>
            <a:r>
              <a:rPr lang="en-GB" dirty="0"/>
              <a:t>DNV double pack with Pulsar - always got a spare</a:t>
            </a:r>
          </a:p>
          <a:p>
            <a:r>
              <a:rPr lang="en-GB" dirty="0"/>
              <a:t>Pulsar works in sun</a:t>
            </a:r>
          </a:p>
          <a:p>
            <a:r>
              <a:rPr lang="en-GB" dirty="0"/>
              <a:t>Turn close for the objective lens</a:t>
            </a:r>
          </a:p>
          <a:p>
            <a:r>
              <a:rPr lang="en-GB" dirty="0"/>
              <a:t>Lens can be focussed as well as the diopter</a:t>
            </a:r>
          </a:p>
          <a:p>
            <a:r>
              <a:rPr lang="en-GB" dirty="0"/>
              <a:t>Left or Right handed</a:t>
            </a:r>
          </a:p>
          <a:p>
            <a:r>
              <a:rPr lang="en-GB" dirty="0"/>
              <a:t>Less expensive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538" y="1560412"/>
            <a:ext cx="5181600" cy="4783015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Recommendations for Pulsar use</a:t>
            </a:r>
          </a:p>
          <a:p>
            <a:r>
              <a:rPr lang="en-GB" dirty="0"/>
              <a:t>ID mode (not City or Forest)</a:t>
            </a:r>
          </a:p>
          <a:p>
            <a:r>
              <a:rPr lang="en-GB" dirty="0"/>
              <a:t>Adjust brightness in front wheel</a:t>
            </a:r>
          </a:p>
          <a:p>
            <a:r>
              <a:rPr lang="en-GB" dirty="0"/>
              <a:t>Don’t zoom in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Discounts on units</a:t>
            </a:r>
          </a:p>
          <a:p>
            <a:r>
              <a:rPr lang="en-GB" dirty="0"/>
              <a:t>See me later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5" y="3969099"/>
            <a:ext cx="2370573" cy="2374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90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80210_120626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0" y="-1"/>
            <a:ext cx="12192000" cy="70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 rot="10800000" flipH="1" flipV="1">
            <a:off x="6317933" y="863522"/>
            <a:ext cx="5197478" cy="3055335"/>
          </a:xfrm>
          <a:prstGeom prst="wedgeEllipseCallout">
            <a:avLst>
              <a:gd name="adj1" fmla="val -51217"/>
              <a:gd name="adj2" fmla="val -2596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21403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58" y="1016242"/>
            <a:ext cx="3112249" cy="5363100"/>
          </a:xfr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GB" dirty="0"/>
              <a:t> </a:t>
            </a:r>
            <a:r>
              <a:rPr lang="en-GB" sz="3000" b="1" dirty="0"/>
              <a:t>Stats 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3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000" b="1" dirty="0"/>
              <a:t> Sites</a:t>
            </a:r>
          </a:p>
          <a:p>
            <a:pPr marL="0" indent="0">
              <a:buNone/>
            </a:pPr>
            <a:endParaRPr lang="en-GB" sz="3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000" b="1" dirty="0"/>
              <a:t> Tool box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3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000" b="1" dirty="0"/>
              <a:t> WLSI model 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3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000" b="1" dirty="0"/>
              <a:t> Thermal imaging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30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3000" b="1" dirty="0"/>
              <a:t> Q &amp; A’s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49048"/>
            <a:ext cx="1219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+mn-lt"/>
              </a:rPr>
              <a:t>Shooting - an effective, safe practice in Grey squirrel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3890" y="192238"/>
            <a:ext cx="195731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b="1" dirty="0"/>
              <a:t>to save </a:t>
            </a:r>
            <a:r>
              <a:rPr lang="en-GB" sz="2800" b="1" dirty="0">
                <a:solidFill>
                  <a:srgbClr val="FF0000"/>
                </a:solidFill>
              </a:rPr>
              <a:t>reds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0245" y="874206"/>
            <a:ext cx="7529561" cy="56471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355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89" y="188440"/>
            <a:ext cx="10681397" cy="664275"/>
          </a:xfrm>
          <a:ln w="19050">
            <a:noFill/>
          </a:ln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+mn-lt"/>
              </a:rPr>
              <a:t>Stats - </a:t>
            </a:r>
            <a:r>
              <a:rPr lang="en-GB" sz="2800" dirty="0">
                <a:latin typeface="+mn-lt"/>
              </a:rPr>
              <a:t>shooting/trapping combination methodology (3 groups/4 years)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512996"/>
              </p:ext>
            </p:extLst>
          </p:nvPr>
        </p:nvGraphicFramePr>
        <p:xfrm>
          <a:off x="320989" y="1095270"/>
          <a:ext cx="11550019" cy="538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Worksheet" r:id="rId4" imgW="14691337" imgH="5311041" progId="Excel.Sheet.12">
                  <p:embed/>
                </p:oleObj>
              </mc:Choice>
              <mc:Fallback>
                <p:oleObj name="Worksheet" r:id="rId4" imgW="14691337" imgH="53110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989" y="1095270"/>
                        <a:ext cx="11550019" cy="5385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227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6390752" y="1040345"/>
            <a:ext cx="5496448" cy="529375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Where do we shoot?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National Trust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RSPB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Local Councils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United Utilities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LDNPA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Commercial Pheasant Shoots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Private Estates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Private Gardens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Where do we not currently?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accent1"/>
                </a:solidFill>
              </a:rPr>
              <a:t> Forestry commission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accent1"/>
                </a:solidFill>
              </a:rPr>
              <a:t> Woodland Trust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5057" y="1030296"/>
            <a:ext cx="5743855" cy="52937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65056" y="220424"/>
            <a:ext cx="887958" cy="520838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139751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973" y="788780"/>
            <a:ext cx="5932184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Feeders/monitoring mix/trail cameras/thermal imaging/disinfectant.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Co-ordination &amp; recording.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Collaborative action.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972" y="227941"/>
            <a:ext cx="1438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Tool Box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6" y="2512127"/>
            <a:ext cx="5570443" cy="41778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11" y="788780"/>
            <a:ext cx="1875727" cy="26293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53" y="3758961"/>
            <a:ext cx="4687779" cy="1836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Content Placehold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36" y="4742822"/>
            <a:ext cx="2061986" cy="19471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06" y="788779"/>
            <a:ext cx="1875727" cy="26293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78" y="1573610"/>
            <a:ext cx="1344244" cy="26293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68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3" y="1301113"/>
            <a:ext cx="3118691" cy="3876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62" y="1301113"/>
            <a:ext cx="3175279" cy="3876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31" y="1301113"/>
            <a:ext cx="3175279" cy="38766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88183" y="5976794"/>
            <a:ext cx="3118691" cy="52083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/>
              <a:t>Wood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478263" y="5976794"/>
            <a:ext cx="3175278" cy="52083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/>
              <a:t>Plastic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578131" y="5976794"/>
            <a:ext cx="3175278" cy="52083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/>
              <a:t>Metal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88182" y="241701"/>
            <a:ext cx="3118691" cy="520838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Feeder examples</a:t>
            </a:r>
          </a:p>
        </p:txBody>
      </p:sp>
    </p:spTree>
    <p:extLst>
      <p:ext uri="{BB962C8B-B14F-4D97-AF65-F5344CB8AC3E}">
        <p14:creationId xmlns:p14="http://schemas.microsoft.com/office/powerpoint/2010/main" val="164992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34" y="1612276"/>
            <a:ext cx="5658059" cy="4185625"/>
          </a:xfrm>
          <a:ln w="19050">
            <a:solidFill>
              <a:schemeClr val="tx1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3" y="1612276"/>
            <a:ext cx="5658059" cy="4185624"/>
          </a:xfr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565525" y="365440"/>
            <a:ext cx="536581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WLSI Squirrel Management Model</a:t>
            </a:r>
          </a:p>
        </p:txBody>
      </p:sp>
    </p:spTree>
    <p:extLst>
      <p:ext uri="{BB962C8B-B14F-4D97-AF65-F5344CB8AC3E}">
        <p14:creationId xmlns:p14="http://schemas.microsoft.com/office/powerpoint/2010/main" val="119899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05446" y="1632956"/>
            <a:ext cx="11131028" cy="428552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5400" dirty="0"/>
              <a:t> </a:t>
            </a:r>
            <a:r>
              <a:rPr lang="en-GB" sz="5400" b="1" dirty="0"/>
              <a:t>Landowner permission given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5400" b="1" dirty="0"/>
              <a:t> Insurance in place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5400" b="1" dirty="0"/>
              <a:t> Feeder sited with ‘safe’ back-stop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5400" b="1" dirty="0"/>
              <a:t> Risk assessment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5400" b="1" dirty="0"/>
              <a:t> Skilled operatives</a:t>
            </a:r>
          </a:p>
        </p:txBody>
      </p:sp>
    </p:spTree>
    <p:extLst>
      <p:ext uri="{BB962C8B-B14F-4D97-AF65-F5344CB8AC3E}">
        <p14:creationId xmlns:p14="http://schemas.microsoft.com/office/powerpoint/2010/main" val="209491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11396"/>
              </p:ext>
            </p:extLst>
          </p:nvPr>
        </p:nvGraphicFramePr>
        <p:xfrm>
          <a:off x="466120" y="462224"/>
          <a:ext cx="11210064" cy="6049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Document" r:id="rId4" imgW="9344778" imgH="6594188" progId="Word.Document.12">
                  <p:embed/>
                </p:oleObj>
              </mc:Choice>
              <mc:Fallback>
                <p:oleObj name="Document" r:id="rId4" imgW="9344778" imgH="65941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120" y="462224"/>
                        <a:ext cx="11210064" cy="6049109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180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4229</TotalTime>
  <Words>318</Words>
  <Application>Microsoft Office PowerPoint</Application>
  <PresentationFormat>Widescreen</PresentationFormat>
  <Paragraphs>71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Office Theme</vt:lpstr>
      <vt:lpstr>Worksheet</vt:lpstr>
      <vt:lpstr>Document</vt:lpstr>
      <vt:lpstr>Julie Bailey &amp; Peter Armstrong                              Bangor RSU Knowledge Fair</vt:lpstr>
      <vt:lpstr>PowerPoint Presentation</vt:lpstr>
      <vt:lpstr>Stats - shooting/trapping combination methodology (3 groups/4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Thermal imaging </vt:lpstr>
      <vt:lpstr>PowerPoint Presentation</vt:lpstr>
      <vt:lpstr>Thermal imaging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Bailey</dc:creator>
  <cp:lastModifiedBy>Nikki Robinson</cp:lastModifiedBy>
  <cp:revision>159</cp:revision>
  <dcterms:created xsi:type="dcterms:W3CDTF">2018-02-09T19:19:47Z</dcterms:created>
  <dcterms:modified xsi:type="dcterms:W3CDTF">2018-03-15T15:53:11Z</dcterms:modified>
</cp:coreProperties>
</file>