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y Barke" initials="KB" lastIdx="1" clrIdx="0">
    <p:extLst>
      <p:ext uri="{19B8F6BF-5375-455C-9EA6-DF929625EA0E}">
        <p15:presenceInfo xmlns:p15="http://schemas.microsoft.com/office/powerpoint/2012/main" userId="S-1-5-21-602069176-507207721-518311416-32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BD9A-A562-43D7-8B18-1EAFC1F3A652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EB2D-3895-4C26-8847-1BC80D6F7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91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BD9A-A562-43D7-8B18-1EAFC1F3A652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EB2D-3895-4C26-8847-1BC80D6F7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72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BD9A-A562-43D7-8B18-1EAFC1F3A652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EB2D-3895-4C26-8847-1BC80D6F7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38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BD9A-A562-43D7-8B18-1EAFC1F3A652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EB2D-3895-4C26-8847-1BC80D6F7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07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BD9A-A562-43D7-8B18-1EAFC1F3A652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EB2D-3895-4C26-8847-1BC80D6F7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74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BD9A-A562-43D7-8B18-1EAFC1F3A652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EB2D-3895-4C26-8847-1BC80D6F7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73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BD9A-A562-43D7-8B18-1EAFC1F3A652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EB2D-3895-4C26-8847-1BC80D6F7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4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BD9A-A562-43D7-8B18-1EAFC1F3A652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EB2D-3895-4C26-8847-1BC80D6F7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7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BD9A-A562-43D7-8B18-1EAFC1F3A652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EB2D-3895-4C26-8847-1BC80D6F7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27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BD9A-A562-43D7-8B18-1EAFC1F3A652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EB2D-3895-4C26-8847-1BC80D6F7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32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BBD9A-A562-43D7-8B18-1EAFC1F3A652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AEB2D-3895-4C26-8847-1BC80D6F7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05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BBD9A-A562-43D7-8B18-1EAFC1F3A652}" type="datetimeFigureOut">
              <a:rPr lang="en-GB" smtClean="0"/>
              <a:t>22/03/2018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AEB2D-3895-4C26-8847-1BC80D6F7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22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81" y="868496"/>
            <a:ext cx="11845636" cy="2705539"/>
          </a:xfrm>
        </p:spPr>
        <p:txBody>
          <a:bodyPr>
            <a:noAutofit/>
          </a:bodyPr>
          <a:lstStyle/>
          <a:p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Red Squirrel Conservation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Priorities in the UK</a:t>
            </a:r>
            <a:br>
              <a:rPr lang="en-GB" sz="6600" dirty="0">
                <a:latin typeface="+mn-lt"/>
              </a:rPr>
            </a:br>
            <a:endParaRPr lang="en-GB" sz="6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012015"/>
            <a:ext cx="9144000" cy="1655762"/>
          </a:xfrm>
        </p:spPr>
        <p:txBody>
          <a:bodyPr>
            <a:normAutofit/>
          </a:bodyPr>
          <a:lstStyle/>
          <a:p>
            <a:r>
              <a:rPr lang="en-GB" sz="4000" dirty="0"/>
              <a:t>Nick </a:t>
            </a:r>
            <a:r>
              <a:rPr lang="en-GB" sz="4000" dirty="0" err="1"/>
              <a:t>Leeming</a:t>
            </a:r>
            <a:endParaRPr lang="en-GB" sz="4000" dirty="0"/>
          </a:p>
          <a:p>
            <a:r>
              <a:rPr lang="en-GB" sz="3200" dirty="0"/>
              <a:t>Chairman – Northern Red Squirrels (Northumberland)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61357" y="4926804"/>
            <a:ext cx="7669284" cy="1349052"/>
            <a:chOff x="2942901" y="5249920"/>
            <a:chExt cx="9270276" cy="1349052"/>
          </a:xfrm>
        </p:grpSpPr>
        <p:pic>
          <p:nvPicPr>
            <p:cNvPr id="7" name="Picture 6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901" y="5249920"/>
              <a:ext cx="1425191" cy="1349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368092" y="5508948"/>
              <a:ext cx="7845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/>
                <a:t>Northern </a:t>
              </a:r>
              <a:r>
                <a:rPr lang="en-GB" sz="4800" b="1" dirty="0">
                  <a:solidFill>
                    <a:srgbClr val="FF0000"/>
                  </a:solidFill>
                </a:rPr>
                <a:t>Red</a:t>
              </a:r>
              <a:r>
                <a:rPr lang="en-GB" sz="4800" b="1" dirty="0"/>
                <a:t> Squirrels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8076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133903"/>
              </p:ext>
            </p:extLst>
          </p:nvPr>
        </p:nvGraphicFramePr>
        <p:xfrm>
          <a:off x="130628" y="130629"/>
          <a:ext cx="11887200" cy="6628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5678">
                  <a:extLst>
                    <a:ext uri="{9D8B030D-6E8A-4147-A177-3AD203B41FA5}">
                      <a16:colId xmlns:a16="http://schemas.microsoft.com/office/drawing/2014/main" val="1199994619"/>
                    </a:ext>
                  </a:extLst>
                </a:gridCol>
                <a:gridCol w="1446072">
                  <a:extLst>
                    <a:ext uri="{9D8B030D-6E8A-4147-A177-3AD203B41FA5}">
                      <a16:colId xmlns:a16="http://schemas.microsoft.com/office/drawing/2014/main" val="3311755699"/>
                    </a:ext>
                  </a:extLst>
                </a:gridCol>
                <a:gridCol w="1446072">
                  <a:extLst>
                    <a:ext uri="{9D8B030D-6E8A-4147-A177-3AD203B41FA5}">
                      <a16:colId xmlns:a16="http://schemas.microsoft.com/office/drawing/2014/main" val="2121330260"/>
                    </a:ext>
                  </a:extLst>
                </a:gridCol>
                <a:gridCol w="1446072">
                  <a:extLst>
                    <a:ext uri="{9D8B030D-6E8A-4147-A177-3AD203B41FA5}">
                      <a16:colId xmlns:a16="http://schemas.microsoft.com/office/drawing/2014/main" val="711300362"/>
                    </a:ext>
                  </a:extLst>
                </a:gridCol>
                <a:gridCol w="1446072">
                  <a:extLst>
                    <a:ext uri="{9D8B030D-6E8A-4147-A177-3AD203B41FA5}">
                      <a16:colId xmlns:a16="http://schemas.microsoft.com/office/drawing/2014/main" val="1287338152"/>
                    </a:ext>
                  </a:extLst>
                </a:gridCol>
                <a:gridCol w="1446072">
                  <a:extLst>
                    <a:ext uri="{9D8B030D-6E8A-4147-A177-3AD203B41FA5}">
                      <a16:colId xmlns:a16="http://schemas.microsoft.com/office/drawing/2014/main" val="600073399"/>
                    </a:ext>
                  </a:extLst>
                </a:gridCol>
                <a:gridCol w="1470581">
                  <a:extLst>
                    <a:ext uri="{9D8B030D-6E8A-4147-A177-3AD203B41FA5}">
                      <a16:colId xmlns:a16="http://schemas.microsoft.com/office/drawing/2014/main" val="1287698518"/>
                    </a:ext>
                  </a:extLst>
                </a:gridCol>
                <a:gridCol w="1470581">
                  <a:extLst>
                    <a:ext uri="{9D8B030D-6E8A-4147-A177-3AD203B41FA5}">
                      <a16:colId xmlns:a16="http://schemas.microsoft.com/office/drawing/2014/main" val="4266688426"/>
                    </a:ext>
                  </a:extLst>
                </a:gridCol>
              </a:tblGrid>
              <a:tr h="44659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Area type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Control method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601944"/>
                  </a:ext>
                </a:extLst>
              </a:tr>
              <a:tr h="8727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Free shooting</a:t>
                      </a:r>
                      <a:endParaRPr lang="en-GB" sz="1800" b="1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Target shooting</a:t>
                      </a:r>
                      <a:endParaRPr lang="en-GB" sz="1800" b="1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Live trap</a:t>
                      </a:r>
                      <a:endParaRPr lang="en-GB" sz="1800" b="1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Kill trap (grey-only areas)</a:t>
                      </a:r>
                      <a:endParaRPr lang="en-GB" sz="1800" b="1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Fertility control standard feeder</a:t>
                      </a:r>
                      <a:endParaRPr lang="en-GB" sz="1800" b="1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Fertility control grey-only feeder</a:t>
                      </a:r>
                      <a:endParaRPr lang="en-GB" sz="1800" b="1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Pine marten</a:t>
                      </a:r>
                      <a:endParaRPr lang="en-GB" sz="1800" b="1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2479161594"/>
                  </a:ext>
                </a:extLst>
              </a:tr>
              <a:tr h="7145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cities, large towns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No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Limited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Yes, gardens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Yes, gardens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Yes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Yes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1005797695"/>
                  </a:ext>
                </a:extLst>
              </a:tr>
              <a:tr h="7145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rural and sub-rural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Yes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Limited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Yes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Yes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Yes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Yes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756294075"/>
                  </a:ext>
                </a:extLst>
              </a:tr>
              <a:tr h="12504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agricultural areas with little woodland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Yes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Yes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Yes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Yes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Yes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Yes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No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74560063"/>
                  </a:ext>
                </a:extLst>
              </a:tr>
              <a:tr h="12504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agricultural areas with much woodland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Yes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Yes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Yes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Yes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Yes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Yes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??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360151657"/>
                  </a:ext>
                </a:extLst>
              </a:tr>
              <a:tr h="9825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unpopulated forest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Limited to fringes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Limited to fringes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Limited to fringes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Limited to fringes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Yes, if pine martens absent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Yes, if pine martens absent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Yes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Helvetica Neue"/>
                        <a:ea typeface="Helvetica Neue"/>
                        <a:cs typeface="Helvetica Neue"/>
                      </a:endParaRPr>
                    </a:p>
                  </a:txBody>
                  <a:tcPr marL="50800" marR="50800" marT="50800" marB="50800" anchor="ctr"/>
                </a:tc>
                <a:extLst>
                  <a:ext uri="{0D108BD9-81ED-4DB2-BD59-A6C34878D82A}">
                    <a16:rowId xmlns:a16="http://schemas.microsoft.com/office/drawing/2014/main" val="2363056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171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Thoughts on the future…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5368636" cy="4534579"/>
          </a:xfrm>
        </p:spPr>
        <p:txBody>
          <a:bodyPr>
            <a:normAutofit/>
          </a:bodyPr>
          <a:lstStyle/>
          <a:p>
            <a:r>
              <a:rPr lang="en-US" dirty="0"/>
              <a:t>No more reviews, time wasting </a:t>
            </a:r>
            <a:endParaRPr lang="en-GB" dirty="0"/>
          </a:p>
          <a:p>
            <a:r>
              <a:rPr lang="en-US" dirty="0" err="1"/>
              <a:t>Immunocontraceptive</a:t>
            </a:r>
            <a:r>
              <a:rPr lang="en-US" dirty="0"/>
              <a:t> is key </a:t>
            </a:r>
          </a:p>
          <a:p>
            <a:r>
              <a:rPr lang="en-US" dirty="0"/>
              <a:t>Involve communities – local champion vital</a:t>
            </a:r>
          </a:p>
          <a:p>
            <a:r>
              <a:rPr lang="en-US" dirty="0"/>
              <a:t>Professional Rangers essential</a:t>
            </a:r>
          </a:p>
          <a:p>
            <a:r>
              <a:rPr lang="en-US" dirty="0"/>
              <a:t>Anticipate and plan for adverse public reaction</a:t>
            </a:r>
            <a:endParaRPr lang="en-GB" dirty="0"/>
          </a:p>
          <a:p>
            <a:r>
              <a:rPr lang="en-US" dirty="0"/>
              <a:t>Red squirrel sanctuaries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66159" y="5906179"/>
            <a:ext cx="4624252" cy="799063"/>
            <a:chOff x="3566159" y="5906179"/>
            <a:chExt cx="4624252" cy="799063"/>
          </a:xfrm>
        </p:grpSpPr>
        <p:pic>
          <p:nvPicPr>
            <p:cNvPr id="5" name="Picture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159" y="5906179"/>
              <a:ext cx="913559" cy="799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79718" y="6037227"/>
              <a:ext cx="3710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Northern </a:t>
              </a:r>
              <a:r>
                <a:rPr lang="en-GB" sz="2800" b="1" dirty="0">
                  <a:solidFill>
                    <a:srgbClr val="FF0000"/>
                  </a:solidFill>
                </a:rPr>
                <a:t>Red</a:t>
              </a:r>
              <a:r>
                <a:rPr lang="en-GB" sz="2800" b="1" dirty="0"/>
                <a:t> Squirrels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9179"/>
          <a:stretch/>
        </p:blipFill>
        <p:spPr>
          <a:xfrm>
            <a:off x="6335064" y="1371600"/>
            <a:ext cx="5501619" cy="424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7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50" y="302644"/>
            <a:ext cx="10515600" cy="1325563"/>
          </a:xfrm>
        </p:spPr>
        <p:txBody>
          <a:bodyPr/>
          <a:lstStyle/>
          <a:p>
            <a:r>
              <a:rPr lang="en-US" b="1" dirty="0"/>
              <a:t>Thoughts on the future…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50" y="1457692"/>
            <a:ext cx="7606145" cy="4755284"/>
          </a:xfrm>
        </p:spPr>
        <p:txBody>
          <a:bodyPr/>
          <a:lstStyle/>
          <a:p>
            <a:r>
              <a:rPr lang="en-US" dirty="0"/>
              <a:t>Maintain and augment existing red areas</a:t>
            </a:r>
            <a:endParaRPr lang="en-GB" dirty="0"/>
          </a:p>
          <a:p>
            <a:r>
              <a:rPr lang="en-US" dirty="0"/>
              <a:t>Work in from peninsula and coasts in grey areas</a:t>
            </a:r>
            <a:endParaRPr lang="en-GB" dirty="0"/>
          </a:p>
          <a:p>
            <a:r>
              <a:rPr lang="en-US" dirty="0"/>
              <a:t>Work out from red areas</a:t>
            </a:r>
            <a:endParaRPr lang="en-GB" dirty="0"/>
          </a:p>
          <a:p>
            <a:r>
              <a:rPr lang="en-US" dirty="0"/>
              <a:t>Reintroduce reds in safe zones</a:t>
            </a:r>
            <a:endParaRPr lang="en-GB" dirty="0"/>
          </a:p>
          <a:p>
            <a:r>
              <a:rPr lang="en-US" dirty="0"/>
              <a:t>Or promote </a:t>
            </a:r>
            <a:r>
              <a:rPr lang="en-US" dirty="0" err="1"/>
              <a:t>immunocontraceptive</a:t>
            </a:r>
            <a:r>
              <a:rPr lang="en-US" dirty="0"/>
              <a:t> use everywhere all at once?</a:t>
            </a:r>
            <a:endParaRPr lang="en-GB" dirty="0"/>
          </a:p>
          <a:p>
            <a:r>
              <a:rPr lang="en-US" dirty="0"/>
              <a:t>Post-eradication monitoring and clean-up</a:t>
            </a:r>
          </a:p>
          <a:p>
            <a:r>
              <a:rPr lang="en-US" dirty="0"/>
              <a:t>Use modelling to estimate which is best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2" descr="Image result for dads ar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5082" y="1457692"/>
            <a:ext cx="2888674" cy="425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566159" y="5906179"/>
            <a:ext cx="4624252" cy="799063"/>
            <a:chOff x="3566159" y="5906179"/>
            <a:chExt cx="4624252" cy="799063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159" y="5906179"/>
              <a:ext cx="913559" cy="799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479718" y="6037227"/>
              <a:ext cx="3710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Northern </a:t>
              </a:r>
              <a:r>
                <a:rPr lang="en-GB" sz="2800" b="1" dirty="0">
                  <a:solidFill>
                    <a:srgbClr val="FF0000"/>
                  </a:solidFill>
                </a:rPr>
                <a:t>Red</a:t>
              </a:r>
              <a:r>
                <a:rPr lang="en-GB" sz="2800" b="1" dirty="0"/>
                <a:t> Squirrels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39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Thoughts on the future…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Best methods </a:t>
            </a:r>
            <a:r>
              <a:rPr lang="en-US" dirty="0"/>
              <a:t>for territory</a:t>
            </a:r>
            <a:endParaRPr lang="en-GB" dirty="0"/>
          </a:p>
          <a:p>
            <a:r>
              <a:rPr lang="en-US" dirty="0"/>
              <a:t>Use large scale field trials </a:t>
            </a:r>
            <a:endParaRPr lang="en-GB" dirty="0"/>
          </a:p>
          <a:p>
            <a:r>
              <a:rPr lang="en-US" dirty="0"/>
              <a:t>Prior to approval of </a:t>
            </a:r>
            <a:r>
              <a:rPr lang="en-US" dirty="0" err="1"/>
              <a:t>immunocontraceptive</a:t>
            </a:r>
            <a:r>
              <a:rPr lang="en-US" dirty="0"/>
              <a:t>?</a:t>
            </a:r>
            <a:endParaRPr lang="en-GB" dirty="0"/>
          </a:p>
          <a:p>
            <a:r>
              <a:rPr lang="en-US" dirty="0"/>
              <a:t>Appropriate data</a:t>
            </a:r>
            <a:endParaRPr lang="en-GB" dirty="0"/>
          </a:p>
          <a:p>
            <a:r>
              <a:rPr lang="en-US" dirty="0"/>
              <a:t>Standard operating procedures</a:t>
            </a:r>
            <a:endParaRPr lang="en-GB" dirty="0"/>
          </a:p>
          <a:p>
            <a:r>
              <a:rPr lang="en-US" dirty="0"/>
              <a:t>Change in the law?</a:t>
            </a:r>
          </a:p>
          <a:p>
            <a:r>
              <a:rPr lang="en-US" dirty="0"/>
              <a:t>Continuous monitoring of red and grey distribution</a:t>
            </a:r>
            <a:endParaRPr lang="en-GB" dirty="0"/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566159" y="5906179"/>
            <a:ext cx="4624252" cy="799063"/>
            <a:chOff x="3566159" y="5906179"/>
            <a:chExt cx="4624252" cy="799063"/>
          </a:xfrm>
        </p:grpSpPr>
        <p:pic>
          <p:nvPicPr>
            <p:cNvPr id="5" name="Picture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159" y="5906179"/>
              <a:ext cx="913559" cy="799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79718" y="6037227"/>
              <a:ext cx="3710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Northern </a:t>
              </a:r>
              <a:r>
                <a:rPr lang="en-GB" sz="2800" b="1" dirty="0">
                  <a:solidFill>
                    <a:srgbClr val="FF0000"/>
                  </a:solidFill>
                </a:rPr>
                <a:t>Red</a:t>
              </a:r>
              <a:r>
                <a:rPr lang="en-GB" sz="2800" b="1" dirty="0"/>
                <a:t> Squirrels</a:t>
              </a:r>
            </a:p>
          </p:txBody>
        </p:sp>
      </p:grpSp>
      <p:pic>
        <p:nvPicPr>
          <p:cNvPr id="13316" name="Picture 4" descr="Image result for rsst red squirrel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448" y="886691"/>
            <a:ext cx="3124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44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Eradication of grey squirrel (at least on regional basis) is key </a:t>
            </a:r>
          </a:p>
          <a:p>
            <a:r>
              <a:rPr lang="en-GB" dirty="0" err="1"/>
              <a:t>Immunocontraceptive</a:t>
            </a:r>
            <a:r>
              <a:rPr lang="en-GB" dirty="0"/>
              <a:t> probably essential for success</a:t>
            </a:r>
          </a:p>
          <a:p>
            <a:r>
              <a:rPr lang="en-GB" dirty="0"/>
              <a:t>Appropriate techniques for different landscapes</a:t>
            </a:r>
          </a:p>
          <a:p>
            <a:r>
              <a:rPr lang="en-GB" dirty="0"/>
              <a:t>Community involvement and professional Rangers essential</a:t>
            </a:r>
          </a:p>
          <a:p>
            <a:r>
              <a:rPr lang="en-GB" dirty="0"/>
              <a:t>Must always be professional, humane and low-key</a:t>
            </a:r>
          </a:p>
          <a:p>
            <a:r>
              <a:rPr lang="en-GB" dirty="0"/>
              <a:t>Intensive follow up to prevent recolonization</a:t>
            </a:r>
          </a:p>
          <a:p>
            <a:r>
              <a:rPr lang="en-GB" dirty="0"/>
              <a:t>Red squirrels at dedicated sanctuaries for future release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66159" y="5906179"/>
            <a:ext cx="4624252" cy="799063"/>
            <a:chOff x="3566159" y="5906179"/>
            <a:chExt cx="4624252" cy="799063"/>
          </a:xfrm>
        </p:grpSpPr>
        <p:pic>
          <p:nvPicPr>
            <p:cNvPr id="5" name="Picture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159" y="5906179"/>
              <a:ext cx="913559" cy="799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79718" y="6037227"/>
              <a:ext cx="3710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Northern </a:t>
              </a:r>
              <a:r>
                <a:rPr lang="en-GB" sz="2800" b="1" dirty="0">
                  <a:solidFill>
                    <a:srgbClr val="FF0000"/>
                  </a:solidFill>
                </a:rPr>
                <a:t>Red</a:t>
              </a:r>
              <a:r>
                <a:rPr lang="en-GB" sz="2800" b="1" dirty="0"/>
                <a:t> Squirrels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608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1675"/>
            <a:ext cx="12213733" cy="77862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111" y="1148303"/>
            <a:ext cx="414250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nickleeming65@gmail.com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4057" y="332509"/>
            <a:ext cx="2036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0416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Overall objective</a:t>
            </a:r>
            <a:br>
              <a:rPr lang="en-GB" dirty="0">
                <a:latin typeface="+mn-lt"/>
              </a:rPr>
            </a:b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70964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To re-establish the red squirrel in the UK </a:t>
            </a:r>
          </a:p>
          <a:p>
            <a:r>
              <a:rPr lang="en-US" sz="3600" dirty="0"/>
              <a:t>Practicalities of eradication </a:t>
            </a:r>
            <a:endParaRPr lang="en-GB" sz="3600" dirty="0"/>
          </a:p>
          <a:p>
            <a:r>
              <a:rPr lang="en-US" sz="3600" dirty="0"/>
              <a:t>Thoughts on national strategy</a:t>
            </a:r>
            <a:endParaRPr lang="en-GB" sz="3600" dirty="0"/>
          </a:p>
          <a:p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3566159" y="5906179"/>
            <a:ext cx="4624252" cy="799063"/>
            <a:chOff x="3566159" y="5906179"/>
            <a:chExt cx="4624252" cy="799063"/>
          </a:xfrm>
        </p:grpSpPr>
        <p:pic>
          <p:nvPicPr>
            <p:cNvPr id="6" name="Picture 5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159" y="5906179"/>
              <a:ext cx="913559" cy="799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479718" y="6037227"/>
              <a:ext cx="3710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Northern </a:t>
              </a:r>
              <a:r>
                <a:rPr lang="en-GB" sz="2800" b="1" dirty="0">
                  <a:solidFill>
                    <a:srgbClr val="FF0000"/>
                  </a:solidFill>
                </a:rPr>
                <a:t>Red</a:t>
              </a:r>
              <a:r>
                <a:rPr lang="en-GB" sz="2800" b="1" dirty="0"/>
                <a:t> Squirrels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236" y="1264907"/>
            <a:ext cx="2611582" cy="391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Methods of control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2338"/>
            <a:ext cx="8139545" cy="4193841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Free shooting on sight (thermal imaging)</a:t>
            </a: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Target shooting </a:t>
            </a:r>
            <a:r>
              <a:rPr lang="en-US" sz="3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of greys </a:t>
            </a:r>
            <a:r>
              <a:rPr lang="en-US" sz="32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at feeders</a:t>
            </a:r>
            <a:endParaRPr lang="en-GB" dirty="0">
              <a:solidFill>
                <a:srgbClr val="000000"/>
              </a:solidFill>
              <a:effectLst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Live trapping</a:t>
            </a:r>
            <a:endParaRPr lang="en-GB" dirty="0">
              <a:solidFill>
                <a:srgbClr val="000000"/>
              </a:solidFill>
              <a:effectLst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Kill trapping </a:t>
            </a:r>
            <a:r>
              <a:rPr lang="en-US" sz="3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using feed or chemical lure</a:t>
            </a: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Fertility control: using standard squirrel feeder </a:t>
            </a:r>
            <a:endParaRPr lang="en-GB" dirty="0">
              <a:solidFill>
                <a:srgbClr val="000000"/>
              </a:solidFill>
              <a:effectLst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Fertility control: using grey-only squirrel feeder  </a:t>
            </a:r>
            <a:endParaRPr lang="en-GB" dirty="0">
              <a:solidFill>
                <a:srgbClr val="000000"/>
              </a:solidFill>
              <a:effectLst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Pine martens as predators</a:t>
            </a:r>
            <a:endParaRPr lang="en-GB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3566159" y="5906179"/>
            <a:ext cx="4624252" cy="799063"/>
            <a:chOff x="3566159" y="5906179"/>
            <a:chExt cx="4624252" cy="799063"/>
          </a:xfrm>
        </p:grpSpPr>
        <p:pic>
          <p:nvPicPr>
            <p:cNvPr id="5" name="Picture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159" y="5906179"/>
              <a:ext cx="913559" cy="799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79718" y="6037227"/>
              <a:ext cx="3710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Northern </a:t>
              </a:r>
              <a:r>
                <a:rPr lang="en-GB" sz="2800" b="1" dirty="0">
                  <a:solidFill>
                    <a:srgbClr val="FF0000"/>
                  </a:solidFill>
                </a:rPr>
                <a:t>Red</a:t>
              </a:r>
              <a:r>
                <a:rPr lang="en-GB" sz="2800" b="1" dirty="0"/>
                <a:t> Squirrels</a:t>
              </a:r>
            </a:p>
          </p:txBody>
        </p:sp>
      </p:grpSp>
      <p:pic>
        <p:nvPicPr>
          <p:cNvPr id="15362" name="Picture 2" descr="Image result for pine mar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564" y="720569"/>
            <a:ext cx="3539548" cy="273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9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orthumberland ma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8982" y="1370046"/>
            <a:ext cx="3616750" cy="43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566159" y="5906179"/>
            <a:ext cx="4624252" cy="799063"/>
            <a:chOff x="3566159" y="5906179"/>
            <a:chExt cx="4624252" cy="799063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159" y="5906179"/>
              <a:ext cx="913559" cy="799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479718" y="6037227"/>
              <a:ext cx="3710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Northern </a:t>
              </a:r>
              <a:r>
                <a:rPr lang="en-GB" sz="2800" b="1" dirty="0">
                  <a:solidFill>
                    <a:srgbClr val="FF0000"/>
                  </a:solidFill>
                </a:rPr>
                <a:t>Red</a:t>
              </a:r>
              <a:r>
                <a:rPr lang="en-GB" sz="2800" b="1" dirty="0"/>
                <a:t> Squirrels</a:t>
              </a: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46760" y="17514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Northumberland</a:t>
            </a:r>
            <a:endParaRPr lang="en-GB" sz="4000" dirty="0">
              <a:latin typeface="+mn-lt"/>
            </a:endParaRPr>
          </a:p>
        </p:txBody>
      </p:sp>
      <p:pic>
        <p:nvPicPr>
          <p:cNvPr id="11" name="Picture 4" descr="Image result for northumberland and tyne and wear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5779" y="1370046"/>
            <a:ext cx="4121562" cy="43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98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684" y="1944930"/>
            <a:ext cx="5857875" cy="3895725"/>
          </a:xfrm>
        </p:spPr>
      </p:pic>
      <p:grpSp>
        <p:nvGrpSpPr>
          <p:cNvPr id="6" name="Group 5"/>
          <p:cNvGrpSpPr/>
          <p:nvPr/>
        </p:nvGrpSpPr>
        <p:grpSpPr>
          <a:xfrm>
            <a:off x="3566159" y="5906179"/>
            <a:ext cx="4624252" cy="799063"/>
            <a:chOff x="3566159" y="5906179"/>
            <a:chExt cx="4624252" cy="799063"/>
          </a:xfrm>
        </p:grpSpPr>
        <p:pic>
          <p:nvPicPr>
            <p:cNvPr id="7" name="Picture 6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159" y="5906179"/>
              <a:ext cx="913559" cy="799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479718" y="6037227"/>
              <a:ext cx="3710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Northern </a:t>
              </a:r>
              <a:r>
                <a:rPr lang="en-GB" sz="2800" b="1" dirty="0">
                  <a:solidFill>
                    <a:srgbClr val="FF0000"/>
                  </a:solidFill>
                </a:rPr>
                <a:t>Red</a:t>
              </a:r>
              <a:r>
                <a:rPr lang="en-GB" sz="2800" b="1" dirty="0"/>
                <a:t> Squirrels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746760" y="1751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Landscape type - </a:t>
            </a:r>
            <a:r>
              <a:rPr lang="en-US" dirty="0">
                <a:latin typeface="+mn-lt"/>
              </a:rPr>
              <a:t>cities and large towns</a:t>
            </a:r>
            <a:r>
              <a:rPr lang="en-US" sz="4000" dirty="0">
                <a:latin typeface="+mn-lt"/>
              </a:rPr>
              <a:t> </a:t>
            </a:r>
            <a:endParaRPr lang="en-GB" sz="4000" dirty="0">
              <a:latin typeface="+mn-lt"/>
            </a:endParaRPr>
          </a:p>
        </p:txBody>
      </p:sp>
      <p:pic>
        <p:nvPicPr>
          <p:cNvPr id="7172" name="Picture 4" descr="Image result for northumberland and tyne and wear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3615" y="1751506"/>
            <a:ext cx="3886534" cy="414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697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747" y="1891161"/>
            <a:ext cx="5857875" cy="3624560"/>
          </a:xfrm>
        </p:spPr>
      </p:pic>
      <p:grpSp>
        <p:nvGrpSpPr>
          <p:cNvPr id="6" name="Group 5"/>
          <p:cNvGrpSpPr/>
          <p:nvPr/>
        </p:nvGrpSpPr>
        <p:grpSpPr>
          <a:xfrm>
            <a:off x="3566159" y="5906179"/>
            <a:ext cx="4624252" cy="799063"/>
            <a:chOff x="3566159" y="5906179"/>
            <a:chExt cx="4624252" cy="799063"/>
          </a:xfrm>
        </p:grpSpPr>
        <p:pic>
          <p:nvPicPr>
            <p:cNvPr id="7" name="Picture 6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159" y="5906179"/>
              <a:ext cx="913559" cy="799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479718" y="6037227"/>
              <a:ext cx="3710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Northern </a:t>
              </a:r>
              <a:r>
                <a:rPr lang="en-GB" sz="2800" b="1" dirty="0">
                  <a:solidFill>
                    <a:srgbClr val="FF0000"/>
                  </a:solidFill>
                </a:rPr>
                <a:t>Red</a:t>
              </a:r>
              <a:r>
                <a:rPr lang="en-GB" sz="2800" b="1" dirty="0"/>
                <a:t> Squirrels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746760" y="1751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Landscape type - rural and sub-rural areas with 			      	       small towns and villages </a:t>
            </a:r>
            <a:endParaRPr lang="en-GB" sz="4000" dirty="0">
              <a:latin typeface="+mn-lt"/>
            </a:endParaRPr>
          </a:p>
        </p:txBody>
      </p:sp>
      <p:pic>
        <p:nvPicPr>
          <p:cNvPr id="7172" name="Picture 4" descr="Image result for northumberland and tyne and wear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3615" y="1751506"/>
            <a:ext cx="3886534" cy="414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73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042" y="2508710"/>
            <a:ext cx="6403535" cy="2749423"/>
          </a:xfrm>
        </p:spPr>
      </p:pic>
      <p:grpSp>
        <p:nvGrpSpPr>
          <p:cNvPr id="6" name="Group 5"/>
          <p:cNvGrpSpPr/>
          <p:nvPr/>
        </p:nvGrpSpPr>
        <p:grpSpPr>
          <a:xfrm>
            <a:off x="3566159" y="5906179"/>
            <a:ext cx="4624252" cy="799063"/>
            <a:chOff x="3566159" y="5906179"/>
            <a:chExt cx="4624252" cy="799063"/>
          </a:xfrm>
        </p:grpSpPr>
        <p:pic>
          <p:nvPicPr>
            <p:cNvPr id="7" name="Picture 6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159" y="5906179"/>
              <a:ext cx="913559" cy="799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479718" y="6037227"/>
              <a:ext cx="3710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Northern </a:t>
              </a:r>
              <a:r>
                <a:rPr lang="en-GB" sz="2800" b="1" dirty="0">
                  <a:solidFill>
                    <a:srgbClr val="FF0000"/>
                  </a:solidFill>
                </a:rPr>
                <a:t>Red</a:t>
              </a:r>
              <a:r>
                <a:rPr lang="en-GB" sz="2800" b="1" dirty="0"/>
                <a:t> Squirrels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746760" y="1751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Landscape type - sparsely populated agricultural 				       areas with little woodland</a:t>
            </a:r>
            <a:endParaRPr lang="en-GB" sz="4000" dirty="0">
              <a:latin typeface="+mn-lt"/>
            </a:endParaRPr>
          </a:p>
        </p:txBody>
      </p:sp>
      <p:pic>
        <p:nvPicPr>
          <p:cNvPr id="7172" name="Picture 4" descr="Image result for northumberland and tyne and wear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3615" y="1751506"/>
            <a:ext cx="3886534" cy="414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35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45" y="1751506"/>
            <a:ext cx="6289072" cy="3930671"/>
          </a:xfrm>
        </p:spPr>
      </p:pic>
      <p:grpSp>
        <p:nvGrpSpPr>
          <p:cNvPr id="6" name="Group 5"/>
          <p:cNvGrpSpPr/>
          <p:nvPr/>
        </p:nvGrpSpPr>
        <p:grpSpPr>
          <a:xfrm>
            <a:off x="3566159" y="5906179"/>
            <a:ext cx="4624252" cy="799063"/>
            <a:chOff x="3566159" y="5906179"/>
            <a:chExt cx="4624252" cy="799063"/>
          </a:xfrm>
        </p:grpSpPr>
        <p:pic>
          <p:nvPicPr>
            <p:cNvPr id="7" name="Picture 6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159" y="5906179"/>
              <a:ext cx="913559" cy="799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479718" y="6037227"/>
              <a:ext cx="3710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Northern </a:t>
              </a:r>
              <a:r>
                <a:rPr lang="en-GB" sz="2800" b="1" dirty="0">
                  <a:solidFill>
                    <a:srgbClr val="FF0000"/>
                  </a:solidFill>
                </a:rPr>
                <a:t>Red</a:t>
              </a:r>
              <a:r>
                <a:rPr lang="en-GB" sz="2800" b="1" dirty="0"/>
                <a:t> Squirrels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746760" y="1751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Landscape type - sparsely populated agricultural 				       areas with much woodland</a:t>
            </a:r>
            <a:endParaRPr lang="en-GB" sz="4000" dirty="0">
              <a:latin typeface="+mn-lt"/>
            </a:endParaRPr>
          </a:p>
        </p:txBody>
      </p:sp>
      <p:pic>
        <p:nvPicPr>
          <p:cNvPr id="7172" name="Picture 4" descr="Image result for northumberland and tyne and wear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3615" y="1751506"/>
            <a:ext cx="3886534" cy="414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92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2834" y="1751506"/>
            <a:ext cx="5346503" cy="4009878"/>
          </a:xfrm>
        </p:spPr>
      </p:pic>
      <p:grpSp>
        <p:nvGrpSpPr>
          <p:cNvPr id="6" name="Group 5"/>
          <p:cNvGrpSpPr/>
          <p:nvPr/>
        </p:nvGrpSpPr>
        <p:grpSpPr>
          <a:xfrm>
            <a:off x="3566159" y="5906179"/>
            <a:ext cx="4624252" cy="799063"/>
            <a:chOff x="3566159" y="5906179"/>
            <a:chExt cx="4624252" cy="799063"/>
          </a:xfrm>
        </p:grpSpPr>
        <p:pic>
          <p:nvPicPr>
            <p:cNvPr id="7" name="Picture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159" y="5906179"/>
              <a:ext cx="913559" cy="799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479718" y="6037227"/>
              <a:ext cx="3710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Northern </a:t>
              </a:r>
              <a:r>
                <a:rPr lang="en-GB" sz="2800" b="1" dirty="0">
                  <a:solidFill>
                    <a:srgbClr val="FF0000"/>
                  </a:solidFill>
                </a:rPr>
                <a:t>Red</a:t>
              </a:r>
              <a:r>
                <a:rPr lang="en-GB" sz="2800" b="1" dirty="0"/>
                <a:t> Squirrels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746760" y="1751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Landscape type - large areas of forest </a:t>
            </a:r>
            <a:endParaRPr lang="en-GB" sz="4000" dirty="0">
              <a:latin typeface="+mn-lt"/>
            </a:endParaRPr>
          </a:p>
        </p:txBody>
      </p:sp>
      <p:pic>
        <p:nvPicPr>
          <p:cNvPr id="7172" name="Picture 4" descr="Image result for northumberland and tyne and wear m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3615" y="1751506"/>
            <a:ext cx="3886534" cy="414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833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427</Words>
  <Application>Microsoft Office PowerPoint</Application>
  <PresentationFormat>Widescreen</PresentationFormat>
  <Paragraphs>116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Unicode MS</vt:lpstr>
      <vt:lpstr>Calibri</vt:lpstr>
      <vt:lpstr>Calibri Light</vt:lpstr>
      <vt:lpstr>Helvetica Neue</vt:lpstr>
      <vt:lpstr>Office Theme</vt:lpstr>
      <vt:lpstr> Red Squirrel Conservation  Priorities in the UK </vt:lpstr>
      <vt:lpstr>Overall objective </vt:lpstr>
      <vt:lpstr>Methods of control</vt:lpstr>
      <vt:lpstr>Northumberland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Thoughts on the future… </vt:lpstr>
      <vt:lpstr>Thoughts on the future…</vt:lpstr>
      <vt:lpstr>Thoughts on the future…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 Barke</dc:creator>
  <cp:lastModifiedBy>Nikki Robinson</cp:lastModifiedBy>
  <cp:revision>33</cp:revision>
  <dcterms:created xsi:type="dcterms:W3CDTF">2018-03-20T15:52:17Z</dcterms:created>
  <dcterms:modified xsi:type="dcterms:W3CDTF">2018-03-22T16:02:13Z</dcterms:modified>
</cp:coreProperties>
</file>